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60" r:id="rId3"/>
    <p:sldId id="267" r:id="rId4"/>
    <p:sldId id="261" r:id="rId5"/>
    <p:sldId id="262" r:id="rId6"/>
    <p:sldId id="263" r:id="rId7"/>
    <p:sldId id="264" r:id="rId8"/>
    <p:sldId id="265"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68" r:id="rId38"/>
    <p:sldId id="299"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61D76-191E-4C41-B465-B4098404C187}" v="9" dt="2025-08-15T06:04:46.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754" autoAdjust="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 charan" userId="839cd3894cc2ddb4" providerId="LiveId" clId="{8DD6B00D-F94D-59FE-BC6A-C6C1C6F7F4FB}"/>
    <pc:docChg chg="custSel modSld">
      <pc:chgData name="sri charan" userId="839cd3894cc2ddb4" providerId="LiveId" clId="{8DD6B00D-F94D-59FE-BC6A-C6C1C6F7F4FB}" dt="2025-08-15T06:07:02.491" v="94" actId="1076"/>
      <pc:docMkLst>
        <pc:docMk/>
      </pc:docMkLst>
      <pc:sldChg chg="addSp delSp modSp mod">
        <pc:chgData name="sri charan" userId="839cd3894cc2ddb4" providerId="LiveId" clId="{8DD6B00D-F94D-59FE-BC6A-C6C1C6F7F4FB}" dt="2025-08-15T05:59:48.626" v="78" actId="1076"/>
        <pc:sldMkLst>
          <pc:docMk/>
          <pc:sldMk cId="0" sldId="256"/>
        </pc:sldMkLst>
        <pc:spChg chg="mod">
          <ac:chgData name="sri charan" userId="839cd3894cc2ddb4" providerId="LiveId" clId="{8DD6B00D-F94D-59FE-BC6A-C6C1C6F7F4FB}" dt="2025-08-15T05:59:36.927" v="75" actId="1076"/>
          <ac:spMkLst>
            <pc:docMk/>
            <pc:sldMk cId="0" sldId="256"/>
            <ac:spMk id="99" creationId="{00000000-0000-0000-0000-000000000000}"/>
          </ac:spMkLst>
        </pc:spChg>
        <pc:picChg chg="add del mod">
          <ac:chgData name="sri charan" userId="839cd3894cc2ddb4" providerId="LiveId" clId="{8DD6B00D-F94D-59FE-BC6A-C6C1C6F7F4FB}" dt="2025-08-15T05:58:39.116" v="62" actId="478"/>
          <ac:picMkLst>
            <pc:docMk/>
            <pc:sldMk cId="0" sldId="256"/>
            <ac:picMk id="2" creationId="{1834446D-EEFA-41E4-2C7E-5430B84F4DD4}"/>
          </ac:picMkLst>
        </pc:picChg>
        <pc:picChg chg="mod">
          <ac:chgData name="sri charan" userId="839cd3894cc2ddb4" providerId="LiveId" clId="{8DD6B00D-F94D-59FE-BC6A-C6C1C6F7F4FB}" dt="2025-08-15T05:59:48.626" v="78" actId="1076"/>
          <ac:picMkLst>
            <pc:docMk/>
            <pc:sldMk cId="0" sldId="256"/>
            <ac:picMk id="3" creationId="{BA6D8863-3E54-ECAC-5DA2-D9A5637BBCFC}"/>
          </ac:picMkLst>
        </pc:picChg>
        <pc:picChg chg="mod">
          <ac:chgData name="sri charan" userId="839cd3894cc2ddb4" providerId="LiveId" clId="{8DD6B00D-F94D-59FE-BC6A-C6C1C6F7F4FB}" dt="2025-08-15T05:59:45.277" v="77" actId="1076"/>
          <ac:picMkLst>
            <pc:docMk/>
            <pc:sldMk cId="0" sldId="256"/>
            <ac:picMk id="98" creationId="{00000000-0000-0000-0000-000000000000}"/>
          </ac:picMkLst>
        </pc:picChg>
      </pc:sldChg>
      <pc:sldChg chg="modSp mod">
        <pc:chgData name="sri charan" userId="839cd3894cc2ddb4" providerId="LiveId" clId="{8DD6B00D-F94D-59FE-BC6A-C6C1C6F7F4FB}" dt="2025-08-15T05:14:33.829" v="2" actId="20577"/>
        <pc:sldMkLst>
          <pc:docMk/>
          <pc:sldMk cId="3269599825" sldId="261"/>
        </pc:sldMkLst>
        <pc:spChg chg="mod">
          <ac:chgData name="sri charan" userId="839cd3894cc2ddb4" providerId="LiveId" clId="{8DD6B00D-F94D-59FE-BC6A-C6C1C6F7F4FB}" dt="2025-08-15T05:14:33.829" v="2" actId="20577"/>
          <ac:spMkLst>
            <pc:docMk/>
            <pc:sldMk cId="3269599825" sldId="261"/>
            <ac:spMk id="3" creationId="{CDFDD4F4-F4D4-2395-BE9C-FE124A3329E8}"/>
          </ac:spMkLst>
        </pc:spChg>
      </pc:sldChg>
      <pc:sldChg chg="modSp mod">
        <pc:chgData name="sri charan" userId="839cd3894cc2ddb4" providerId="LiveId" clId="{8DD6B00D-F94D-59FE-BC6A-C6C1C6F7F4FB}" dt="2025-08-15T05:16:49.918" v="4" actId="1076"/>
        <pc:sldMkLst>
          <pc:docMk/>
          <pc:sldMk cId="2587653510" sldId="262"/>
        </pc:sldMkLst>
        <pc:spChg chg="mod">
          <ac:chgData name="sri charan" userId="839cd3894cc2ddb4" providerId="LiveId" clId="{8DD6B00D-F94D-59FE-BC6A-C6C1C6F7F4FB}" dt="2025-08-15T05:16:49.918" v="4" actId="1076"/>
          <ac:spMkLst>
            <pc:docMk/>
            <pc:sldMk cId="2587653510" sldId="262"/>
            <ac:spMk id="16" creationId="{A528915B-DFB6-A6A0-9030-EBCE73A758B4}"/>
          </ac:spMkLst>
        </pc:spChg>
        <pc:picChg chg="mod">
          <ac:chgData name="sri charan" userId="839cd3894cc2ddb4" providerId="LiveId" clId="{8DD6B00D-F94D-59FE-BC6A-C6C1C6F7F4FB}" dt="2025-08-15T05:16:46.152" v="3" actId="1076"/>
          <ac:picMkLst>
            <pc:docMk/>
            <pc:sldMk cId="2587653510" sldId="262"/>
            <ac:picMk id="14" creationId="{F48421CD-3F30-FF43-6209-9FF05EC5E7DC}"/>
          </ac:picMkLst>
        </pc:picChg>
      </pc:sldChg>
      <pc:sldChg chg="modSp mod">
        <pc:chgData name="sri charan" userId="839cd3894cc2ddb4" providerId="LiveId" clId="{8DD6B00D-F94D-59FE-BC6A-C6C1C6F7F4FB}" dt="2025-08-15T05:17:41.751" v="6" actId="1076"/>
        <pc:sldMkLst>
          <pc:docMk/>
          <pc:sldMk cId="66162952" sldId="263"/>
        </pc:sldMkLst>
        <pc:spChg chg="mod">
          <ac:chgData name="sri charan" userId="839cd3894cc2ddb4" providerId="LiveId" clId="{8DD6B00D-F94D-59FE-BC6A-C6C1C6F7F4FB}" dt="2025-08-15T05:17:41.751" v="6" actId="1076"/>
          <ac:spMkLst>
            <pc:docMk/>
            <pc:sldMk cId="66162952" sldId="263"/>
            <ac:spMk id="12" creationId="{FED286A3-FE2C-142C-FEC0-664CDD2AAEB1}"/>
          </ac:spMkLst>
        </pc:spChg>
        <pc:picChg chg="mod">
          <ac:chgData name="sri charan" userId="839cd3894cc2ddb4" providerId="LiveId" clId="{8DD6B00D-F94D-59FE-BC6A-C6C1C6F7F4FB}" dt="2025-08-15T05:17:09.469" v="5" actId="14100"/>
          <ac:picMkLst>
            <pc:docMk/>
            <pc:sldMk cId="66162952" sldId="263"/>
            <ac:picMk id="8" creationId="{C344A6D1-6EBE-8877-DC43-1BE0D9E84E25}"/>
          </ac:picMkLst>
        </pc:picChg>
      </pc:sldChg>
      <pc:sldChg chg="modSp mod">
        <pc:chgData name="sri charan" userId="839cd3894cc2ddb4" providerId="LiveId" clId="{8DD6B00D-F94D-59FE-BC6A-C6C1C6F7F4FB}" dt="2025-08-15T05:27:25.035" v="40" actId="14100"/>
        <pc:sldMkLst>
          <pc:docMk/>
          <pc:sldMk cId="2720205222" sldId="266"/>
        </pc:sldMkLst>
        <pc:picChg chg="mod">
          <ac:chgData name="sri charan" userId="839cd3894cc2ddb4" providerId="LiveId" clId="{8DD6B00D-F94D-59FE-BC6A-C6C1C6F7F4FB}" dt="2025-08-15T05:27:25.035" v="40" actId="14100"/>
          <ac:picMkLst>
            <pc:docMk/>
            <pc:sldMk cId="2720205222" sldId="266"/>
            <ac:picMk id="3" creationId="{4EBD9AF4-228D-EEF9-2811-2F8AEE6DAD48}"/>
          </ac:picMkLst>
        </pc:picChg>
      </pc:sldChg>
      <pc:sldChg chg="modSp mod">
        <pc:chgData name="sri charan" userId="839cd3894cc2ddb4" providerId="LiveId" clId="{8DD6B00D-F94D-59FE-BC6A-C6C1C6F7F4FB}" dt="2025-08-15T05:27:47.402" v="42" actId="14100"/>
        <pc:sldMkLst>
          <pc:docMk/>
          <pc:sldMk cId="1574081978" sldId="269"/>
        </pc:sldMkLst>
        <pc:picChg chg="mod">
          <ac:chgData name="sri charan" userId="839cd3894cc2ddb4" providerId="LiveId" clId="{8DD6B00D-F94D-59FE-BC6A-C6C1C6F7F4FB}" dt="2025-08-15T05:27:47.402" v="42" actId="14100"/>
          <ac:picMkLst>
            <pc:docMk/>
            <pc:sldMk cId="1574081978" sldId="269"/>
            <ac:picMk id="3" creationId="{5DFFF222-E6E3-CC4E-36BE-55BA79C09257}"/>
          </ac:picMkLst>
        </pc:picChg>
      </pc:sldChg>
      <pc:sldChg chg="modSp mod">
        <pc:chgData name="sri charan" userId="839cd3894cc2ddb4" providerId="LiveId" clId="{8DD6B00D-F94D-59FE-BC6A-C6C1C6F7F4FB}" dt="2025-08-15T05:27:56.227" v="43" actId="14100"/>
        <pc:sldMkLst>
          <pc:docMk/>
          <pc:sldMk cId="1765594170" sldId="270"/>
        </pc:sldMkLst>
        <pc:picChg chg="mod">
          <ac:chgData name="sri charan" userId="839cd3894cc2ddb4" providerId="LiveId" clId="{8DD6B00D-F94D-59FE-BC6A-C6C1C6F7F4FB}" dt="2025-08-15T05:27:56.227" v="43" actId="14100"/>
          <ac:picMkLst>
            <pc:docMk/>
            <pc:sldMk cId="1765594170" sldId="270"/>
            <ac:picMk id="4" creationId="{9A85FD82-C71E-B098-03EF-089F17648B01}"/>
          </ac:picMkLst>
        </pc:picChg>
      </pc:sldChg>
      <pc:sldChg chg="modSp mod">
        <pc:chgData name="sri charan" userId="839cd3894cc2ddb4" providerId="LiveId" clId="{8DD6B00D-F94D-59FE-BC6A-C6C1C6F7F4FB}" dt="2025-08-15T05:28:07.853" v="46" actId="14100"/>
        <pc:sldMkLst>
          <pc:docMk/>
          <pc:sldMk cId="2559635183" sldId="272"/>
        </pc:sldMkLst>
        <pc:picChg chg="mod">
          <ac:chgData name="sri charan" userId="839cd3894cc2ddb4" providerId="LiveId" clId="{8DD6B00D-F94D-59FE-BC6A-C6C1C6F7F4FB}" dt="2025-08-15T05:28:07.853" v="46" actId="14100"/>
          <ac:picMkLst>
            <pc:docMk/>
            <pc:sldMk cId="2559635183" sldId="272"/>
            <ac:picMk id="4" creationId="{60D85D73-A133-7D60-8434-2B7EEED23753}"/>
          </ac:picMkLst>
        </pc:picChg>
      </pc:sldChg>
      <pc:sldChg chg="modSp mod">
        <pc:chgData name="sri charan" userId="839cd3894cc2ddb4" providerId="LiveId" clId="{8DD6B00D-F94D-59FE-BC6A-C6C1C6F7F4FB}" dt="2025-08-15T05:28:20.518" v="48" actId="1076"/>
        <pc:sldMkLst>
          <pc:docMk/>
          <pc:sldMk cId="1811123253" sldId="273"/>
        </pc:sldMkLst>
        <pc:picChg chg="mod">
          <ac:chgData name="sri charan" userId="839cd3894cc2ddb4" providerId="LiveId" clId="{8DD6B00D-F94D-59FE-BC6A-C6C1C6F7F4FB}" dt="2025-08-15T05:28:20.518" v="48" actId="1076"/>
          <ac:picMkLst>
            <pc:docMk/>
            <pc:sldMk cId="1811123253" sldId="273"/>
            <ac:picMk id="6" creationId="{E9808AE5-BB1C-1558-A5FB-EAC4E43EF997}"/>
          </ac:picMkLst>
        </pc:picChg>
      </pc:sldChg>
      <pc:sldChg chg="modSp mod">
        <pc:chgData name="sri charan" userId="839cd3894cc2ddb4" providerId="LiveId" clId="{8DD6B00D-F94D-59FE-BC6A-C6C1C6F7F4FB}" dt="2025-08-15T06:05:32.689" v="88" actId="14100"/>
        <pc:sldMkLst>
          <pc:docMk/>
          <pc:sldMk cId="3188590181" sldId="274"/>
        </pc:sldMkLst>
        <pc:picChg chg="mod">
          <ac:chgData name="sri charan" userId="839cd3894cc2ddb4" providerId="LiveId" clId="{8DD6B00D-F94D-59FE-BC6A-C6C1C6F7F4FB}" dt="2025-08-15T06:05:32.689" v="88" actId="14100"/>
          <ac:picMkLst>
            <pc:docMk/>
            <pc:sldMk cId="3188590181" sldId="274"/>
            <ac:picMk id="7" creationId="{9CAAA3CB-ED55-F313-4139-87D82A3FEBE0}"/>
          </ac:picMkLst>
        </pc:picChg>
      </pc:sldChg>
      <pc:sldChg chg="modSp mod">
        <pc:chgData name="sri charan" userId="839cd3894cc2ddb4" providerId="LiveId" clId="{8DD6B00D-F94D-59FE-BC6A-C6C1C6F7F4FB}" dt="2025-08-15T05:23:19.366" v="10" actId="14100"/>
        <pc:sldMkLst>
          <pc:docMk/>
          <pc:sldMk cId="10171700" sldId="276"/>
        </pc:sldMkLst>
        <pc:picChg chg="mod">
          <ac:chgData name="sri charan" userId="839cd3894cc2ddb4" providerId="LiveId" clId="{8DD6B00D-F94D-59FE-BC6A-C6C1C6F7F4FB}" dt="2025-08-15T05:23:19.366" v="10" actId="14100"/>
          <ac:picMkLst>
            <pc:docMk/>
            <pc:sldMk cId="10171700" sldId="276"/>
            <ac:picMk id="9" creationId="{3B597F22-ECF4-FA88-A6E0-D3C5088A05A6}"/>
          </ac:picMkLst>
        </pc:picChg>
        <pc:picChg chg="mod">
          <ac:chgData name="sri charan" userId="839cd3894cc2ddb4" providerId="LiveId" clId="{8DD6B00D-F94D-59FE-BC6A-C6C1C6F7F4FB}" dt="2025-08-15T05:23:12.483" v="9" actId="14100"/>
          <ac:picMkLst>
            <pc:docMk/>
            <pc:sldMk cId="10171700" sldId="276"/>
            <ac:picMk id="10" creationId="{03CF6C6B-D756-0B54-F53B-A1F853D3C79C}"/>
          </ac:picMkLst>
        </pc:picChg>
      </pc:sldChg>
      <pc:sldChg chg="modSp mod">
        <pc:chgData name="sri charan" userId="839cd3894cc2ddb4" providerId="LiveId" clId="{8DD6B00D-F94D-59FE-BC6A-C6C1C6F7F4FB}" dt="2025-08-15T06:06:34.528" v="90" actId="29295"/>
        <pc:sldMkLst>
          <pc:docMk/>
          <pc:sldMk cId="37147549" sldId="277"/>
        </pc:sldMkLst>
        <pc:picChg chg="mod">
          <ac:chgData name="sri charan" userId="839cd3894cc2ddb4" providerId="LiveId" clId="{8DD6B00D-F94D-59FE-BC6A-C6C1C6F7F4FB}" dt="2025-08-15T06:06:34.528" v="90" actId="29295"/>
          <ac:picMkLst>
            <pc:docMk/>
            <pc:sldMk cId="37147549" sldId="277"/>
            <ac:picMk id="6" creationId="{9F2E7A67-EEB5-E012-3F40-6242BC88DA1A}"/>
          </ac:picMkLst>
        </pc:picChg>
      </pc:sldChg>
      <pc:sldChg chg="modSp mod">
        <pc:chgData name="sri charan" userId="839cd3894cc2ddb4" providerId="LiveId" clId="{8DD6B00D-F94D-59FE-BC6A-C6C1C6F7F4FB}" dt="2025-08-15T06:07:02.491" v="94" actId="1076"/>
        <pc:sldMkLst>
          <pc:docMk/>
          <pc:sldMk cId="1034805634" sldId="278"/>
        </pc:sldMkLst>
        <pc:spChg chg="mod">
          <ac:chgData name="sri charan" userId="839cd3894cc2ddb4" providerId="LiveId" clId="{8DD6B00D-F94D-59FE-BC6A-C6C1C6F7F4FB}" dt="2025-08-15T06:06:53.174" v="91" actId="1076"/>
          <ac:spMkLst>
            <pc:docMk/>
            <pc:sldMk cId="1034805634" sldId="278"/>
            <ac:spMk id="8" creationId="{DE6E242C-1EDB-A0D5-AAAF-C6355B6B5DF2}"/>
          </ac:spMkLst>
        </pc:spChg>
        <pc:picChg chg="mod">
          <ac:chgData name="sri charan" userId="839cd3894cc2ddb4" providerId="LiveId" clId="{8DD6B00D-F94D-59FE-BC6A-C6C1C6F7F4FB}" dt="2025-08-15T06:07:02.491" v="94" actId="1076"/>
          <ac:picMkLst>
            <pc:docMk/>
            <pc:sldMk cId="1034805634" sldId="278"/>
            <ac:picMk id="3" creationId="{D766E8FD-3888-0C54-F0C8-C06506FB8E17}"/>
          </ac:picMkLst>
        </pc:picChg>
        <pc:picChg chg="mod">
          <ac:chgData name="sri charan" userId="839cd3894cc2ddb4" providerId="LiveId" clId="{8DD6B00D-F94D-59FE-BC6A-C6C1C6F7F4FB}" dt="2025-08-15T06:06:58.342" v="92" actId="1076"/>
          <ac:picMkLst>
            <pc:docMk/>
            <pc:sldMk cId="1034805634" sldId="278"/>
            <ac:picMk id="9" creationId="{36D37274-95F4-2467-D4CA-B69BA0845F18}"/>
          </ac:picMkLst>
        </pc:picChg>
        <pc:picChg chg="mod">
          <ac:chgData name="sri charan" userId="839cd3894cc2ddb4" providerId="LiveId" clId="{8DD6B00D-F94D-59FE-BC6A-C6C1C6F7F4FB}" dt="2025-08-15T06:07:00.492" v="93" actId="1076"/>
          <ac:picMkLst>
            <pc:docMk/>
            <pc:sldMk cId="1034805634" sldId="278"/>
            <ac:picMk id="10" creationId="{A31B0021-994E-474D-8E72-C642103DFBA8}"/>
          </ac:picMkLst>
        </pc:picChg>
      </pc:sldChg>
      <pc:sldChg chg="modSp mod">
        <pc:chgData name="sri charan" userId="839cd3894cc2ddb4" providerId="LiveId" clId="{8DD6B00D-F94D-59FE-BC6A-C6C1C6F7F4FB}" dt="2025-08-15T05:28:41.119" v="50" actId="1076"/>
        <pc:sldMkLst>
          <pc:docMk/>
          <pc:sldMk cId="2264533780" sldId="283"/>
        </pc:sldMkLst>
        <pc:picChg chg="mod">
          <ac:chgData name="sri charan" userId="839cd3894cc2ddb4" providerId="LiveId" clId="{8DD6B00D-F94D-59FE-BC6A-C6C1C6F7F4FB}" dt="2025-08-15T05:28:39.368" v="49" actId="1076"/>
          <ac:picMkLst>
            <pc:docMk/>
            <pc:sldMk cId="2264533780" sldId="283"/>
            <ac:picMk id="5" creationId="{0DE58A27-7840-1A66-9061-DFB39ECAF44F}"/>
          </ac:picMkLst>
        </pc:picChg>
        <pc:picChg chg="mod">
          <ac:chgData name="sri charan" userId="839cd3894cc2ddb4" providerId="LiveId" clId="{8DD6B00D-F94D-59FE-BC6A-C6C1C6F7F4FB}" dt="2025-08-15T05:28:41.119" v="50" actId="1076"/>
          <ac:picMkLst>
            <pc:docMk/>
            <pc:sldMk cId="2264533780" sldId="283"/>
            <ac:picMk id="6" creationId="{9F61EBE3-6D3E-9F3B-BAAD-2E7816FD8687}"/>
          </ac:picMkLst>
        </pc:picChg>
      </pc:sldChg>
      <pc:sldChg chg="modSp">
        <pc:chgData name="sri charan" userId="839cd3894cc2ddb4" providerId="LiveId" clId="{8DD6B00D-F94D-59FE-BC6A-C6C1C6F7F4FB}" dt="2025-08-15T06:03:18.709" v="80" actId="14100"/>
        <pc:sldMkLst>
          <pc:docMk/>
          <pc:sldMk cId="2850140401" sldId="284"/>
        </pc:sldMkLst>
        <pc:picChg chg="mod">
          <ac:chgData name="sri charan" userId="839cd3894cc2ddb4" providerId="LiveId" clId="{8DD6B00D-F94D-59FE-BC6A-C6C1C6F7F4FB}" dt="2025-08-15T06:03:18.709" v="80" actId="14100"/>
          <ac:picMkLst>
            <pc:docMk/>
            <pc:sldMk cId="2850140401" sldId="284"/>
            <ac:picMk id="6146" creationId="{0F49E420-85FC-FACE-C94E-3B221B9B8688}"/>
          </ac:picMkLst>
        </pc:picChg>
      </pc:sldChg>
      <pc:sldChg chg="modSp">
        <pc:chgData name="sri charan" userId="839cd3894cc2ddb4" providerId="LiveId" clId="{8DD6B00D-F94D-59FE-BC6A-C6C1C6F7F4FB}" dt="2025-08-15T06:03:28.790" v="81" actId="14100"/>
        <pc:sldMkLst>
          <pc:docMk/>
          <pc:sldMk cId="2555562790" sldId="286"/>
        </pc:sldMkLst>
        <pc:picChg chg="mod">
          <ac:chgData name="sri charan" userId="839cd3894cc2ddb4" providerId="LiveId" clId="{8DD6B00D-F94D-59FE-BC6A-C6C1C6F7F4FB}" dt="2025-08-15T06:03:28.790" v="81" actId="14100"/>
          <ac:picMkLst>
            <pc:docMk/>
            <pc:sldMk cId="2555562790" sldId="286"/>
            <ac:picMk id="1026" creationId="{B7C787B8-2302-64F3-E1DD-194123C98946}"/>
          </ac:picMkLst>
        </pc:picChg>
      </pc:sldChg>
      <pc:sldChg chg="modSp mod">
        <pc:chgData name="sri charan" userId="839cd3894cc2ddb4" providerId="LiveId" clId="{8DD6B00D-F94D-59FE-BC6A-C6C1C6F7F4FB}" dt="2025-08-15T05:32:27.464" v="56" actId="14100"/>
        <pc:sldMkLst>
          <pc:docMk/>
          <pc:sldMk cId="2503814944" sldId="287"/>
        </pc:sldMkLst>
        <pc:picChg chg="mod">
          <ac:chgData name="sri charan" userId="839cd3894cc2ddb4" providerId="LiveId" clId="{8DD6B00D-F94D-59FE-BC6A-C6C1C6F7F4FB}" dt="2025-08-15T05:32:27.464" v="56" actId="14100"/>
          <ac:picMkLst>
            <pc:docMk/>
            <pc:sldMk cId="2503814944" sldId="287"/>
            <ac:picMk id="5" creationId="{DD722756-C4C1-FDB1-7DDD-CF542902FBB5}"/>
          </ac:picMkLst>
        </pc:picChg>
        <pc:picChg chg="mod">
          <ac:chgData name="sri charan" userId="839cd3894cc2ddb4" providerId="LiveId" clId="{8DD6B00D-F94D-59FE-BC6A-C6C1C6F7F4FB}" dt="2025-08-15T05:32:21.568" v="54" actId="14100"/>
          <ac:picMkLst>
            <pc:docMk/>
            <pc:sldMk cId="2503814944" sldId="287"/>
            <ac:picMk id="6" creationId="{B9D1A009-D02B-3293-01E9-F1C79AB41D5C}"/>
          </ac:picMkLst>
        </pc:picChg>
      </pc:sldChg>
      <pc:sldChg chg="modSp mod">
        <pc:chgData name="sri charan" userId="839cd3894cc2ddb4" providerId="LiveId" clId="{8DD6B00D-F94D-59FE-BC6A-C6C1C6F7F4FB}" dt="2025-08-15T05:24:15.103" v="17" actId="1076"/>
        <pc:sldMkLst>
          <pc:docMk/>
          <pc:sldMk cId="2771033931" sldId="288"/>
        </pc:sldMkLst>
        <pc:spChg chg="mod">
          <ac:chgData name="sri charan" userId="839cd3894cc2ddb4" providerId="LiveId" clId="{8DD6B00D-F94D-59FE-BC6A-C6C1C6F7F4FB}" dt="2025-08-15T05:24:08.802" v="14" actId="1076"/>
          <ac:spMkLst>
            <pc:docMk/>
            <pc:sldMk cId="2771033931" sldId="288"/>
            <ac:spMk id="4" creationId="{396E0157-F941-5305-D3D9-8DE121C37C66}"/>
          </ac:spMkLst>
        </pc:spChg>
        <pc:picChg chg="mod">
          <ac:chgData name="sri charan" userId="839cd3894cc2ddb4" providerId="LiveId" clId="{8DD6B00D-F94D-59FE-BC6A-C6C1C6F7F4FB}" dt="2025-08-15T05:24:10.535" v="15" actId="1076"/>
          <ac:picMkLst>
            <pc:docMk/>
            <pc:sldMk cId="2771033931" sldId="288"/>
            <ac:picMk id="5" creationId="{26C9E0B0-D174-3266-733A-E63E0E182034}"/>
          </ac:picMkLst>
        </pc:picChg>
        <pc:picChg chg="mod">
          <ac:chgData name="sri charan" userId="839cd3894cc2ddb4" providerId="LiveId" clId="{8DD6B00D-F94D-59FE-BC6A-C6C1C6F7F4FB}" dt="2025-08-15T05:24:12.809" v="16" actId="1076"/>
          <ac:picMkLst>
            <pc:docMk/>
            <pc:sldMk cId="2771033931" sldId="288"/>
            <ac:picMk id="6" creationId="{23893D51-7291-0312-E0B1-9D41687E566E}"/>
          </ac:picMkLst>
        </pc:picChg>
        <pc:picChg chg="mod">
          <ac:chgData name="sri charan" userId="839cd3894cc2ddb4" providerId="LiveId" clId="{8DD6B00D-F94D-59FE-BC6A-C6C1C6F7F4FB}" dt="2025-08-15T05:24:15.103" v="17" actId="1076"/>
          <ac:picMkLst>
            <pc:docMk/>
            <pc:sldMk cId="2771033931" sldId="288"/>
            <ac:picMk id="2052" creationId="{D9C15F98-626E-1FB8-465C-0E3CC61C7181}"/>
          </ac:picMkLst>
        </pc:picChg>
      </pc:sldChg>
      <pc:sldChg chg="modSp">
        <pc:chgData name="sri charan" userId="839cd3894cc2ddb4" providerId="LiveId" clId="{8DD6B00D-F94D-59FE-BC6A-C6C1C6F7F4FB}" dt="2025-08-15T06:04:46.276" v="86"/>
        <pc:sldMkLst>
          <pc:docMk/>
          <pc:sldMk cId="395667598" sldId="290"/>
        </pc:sldMkLst>
        <pc:picChg chg="mod">
          <ac:chgData name="sri charan" userId="839cd3894cc2ddb4" providerId="LiveId" clId="{8DD6B00D-F94D-59FE-BC6A-C6C1C6F7F4FB}" dt="2025-08-15T06:04:46.276" v="86"/>
          <ac:picMkLst>
            <pc:docMk/>
            <pc:sldMk cId="395667598" sldId="290"/>
            <ac:picMk id="8194" creationId="{7C3AB590-91EE-C635-779F-868DCF1FDF3A}"/>
          </ac:picMkLst>
        </pc:picChg>
      </pc:sldChg>
      <pc:sldChg chg="addSp delSp modSp mod">
        <pc:chgData name="sri charan" userId="839cd3894cc2ddb4" providerId="LiveId" clId="{8DD6B00D-F94D-59FE-BC6A-C6C1C6F7F4FB}" dt="2025-08-15T05:25:02.933" v="26"/>
        <pc:sldMkLst>
          <pc:docMk/>
          <pc:sldMk cId="2694560588" sldId="292"/>
        </pc:sldMkLst>
        <pc:spChg chg="add del mod">
          <ac:chgData name="sri charan" userId="839cd3894cc2ddb4" providerId="LiveId" clId="{8DD6B00D-F94D-59FE-BC6A-C6C1C6F7F4FB}" dt="2025-08-15T05:25:02.933" v="26"/>
          <ac:spMkLst>
            <pc:docMk/>
            <pc:sldMk cId="2694560588" sldId="292"/>
            <ac:spMk id="2" creationId="{692EB87D-4317-F50D-0A0B-C17C266E5B09}"/>
          </ac:spMkLst>
        </pc:spChg>
        <pc:spChg chg="mod">
          <ac:chgData name="sri charan" userId="839cd3894cc2ddb4" providerId="LiveId" clId="{8DD6B00D-F94D-59FE-BC6A-C6C1C6F7F4FB}" dt="2025-08-15T05:24:51.920" v="21" actId="1076"/>
          <ac:spMkLst>
            <pc:docMk/>
            <pc:sldMk cId="2694560588" sldId="292"/>
            <ac:spMk id="4" creationId="{6D4C102C-F07C-3D98-2875-68ED99C22BD0}"/>
          </ac:spMkLst>
        </pc:spChg>
        <pc:picChg chg="mod">
          <ac:chgData name="sri charan" userId="839cd3894cc2ddb4" providerId="LiveId" clId="{8DD6B00D-F94D-59FE-BC6A-C6C1C6F7F4FB}" dt="2025-08-15T05:24:59.503" v="24" actId="14100"/>
          <ac:picMkLst>
            <pc:docMk/>
            <pc:sldMk cId="2694560588" sldId="292"/>
            <ac:picMk id="6" creationId="{7CB2C680-91DF-D4F0-A1B1-4DA25F17462D}"/>
          </ac:picMkLst>
        </pc:picChg>
        <pc:picChg chg="mod">
          <ac:chgData name="sri charan" userId="839cd3894cc2ddb4" providerId="LiveId" clId="{8DD6B00D-F94D-59FE-BC6A-C6C1C6F7F4FB}" dt="2025-08-15T05:24:53.452" v="22" actId="1076"/>
          <ac:picMkLst>
            <pc:docMk/>
            <pc:sldMk cId="2694560588" sldId="292"/>
            <ac:picMk id="8" creationId="{D3BD7C17-63B7-0972-24E4-8ADA992A801F}"/>
          </ac:picMkLst>
        </pc:picChg>
      </pc:sldChg>
      <pc:sldChg chg="modSp mod">
        <pc:chgData name="sri charan" userId="839cd3894cc2ddb4" providerId="LiveId" clId="{8DD6B00D-F94D-59FE-BC6A-C6C1C6F7F4FB}" dt="2025-08-15T06:03:53.743" v="85" actId="14100"/>
        <pc:sldMkLst>
          <pc:docMk/>
          <pc:sldMk cId="1447529735" sldId="293"/>
        </pc:sldMkLst>
        <pc:picChg chg="mod">
          <ac:chgData name="sri charan" userId="839cd3894cc2ddb4" providerId="LiveId" clId="{8DD6B00D-F94D-59FE-BC6A-C6C1C6F7F4FB}" dt="2025-08-15T06:03:53.743" v="85" actId="14100"/>
          <ac:picMkLst>
            <pc:docMk/>
            <pc:sldMk cId="1447529735" sldId="293"/>
            <ac:picMk id="7" creationId="{F3D6A6F7-24A7-D8C4-6A50-2D54FC728C4C}"/>
          </ac:picMkLst>
        </pc:picChg>
        <pc:picChg chg="mod">
          <ac:chgData name="sri charan" userId="839cd3894cc2ddb4" providerId="LiveId" clId="{8DD6B00D-F94D-59FE-BC6A-C6C1C6F7F4FB}" dt="2025-08-15T06:03:42.957" v="82" actId="1076"/>
          <ac:picMkLst>
            <pc:docMk/>
            <pc:sldMk cId="1447529735" sldId="293"/>
            <ac:picMk id="4100" creationId="{327E211F-276E-86B0-1ACE-9D146C9F593B}"/>
          </ac:picMkLst>
        </pc:picChg>
      </pc:sldChg>
      <pc:sldChg chg="modSp mod">
        <pc:chgData name="sri charan" userId="839cd3894cc2ddb4" providerId="LiveId" clId="{8DD6B00D-F94D-59FE-BC6A-C6C1C6F7F4FB}" dt="2025-08-15T05:33:04.683" v="58" actId="1076"/>
        <pc:sldMkLst>
          <pc:docMk/>
          <pc:sldMk cId="1482196565" sldId="294"/>
        </pc:sldMkLst>
        <pc:picChg chg="mod">
          <ac:chgData name="sri charan" userId="839cd3894cc2ddb4" providerId="LiveId" clId="{8DD6B00D-F94D-59FE-BC6A-C6C1C6F7F4FB}" dt="2025-08-15T05:33:00.745" v="57" actId="14100"/>
          <ac:picMkLst>
            <pc:docMk/>
            <pc:sldMk cId="1482196565" sldId="294"/>
            <ac:picMk id="6" creationId="{8F3A3745-68FE-5C2D-1660-BBAD67C45F6E}"/>
          </ac:picMkLst>
        </pc:picChg>
        <pc:picChg chg="mod">
          <ac:chgData name="sri charan" userId="839cd3894cc2ddb4" providerId="LiveId" clId="{8DD6B00D-F94D-59FE-BC6A-C6C1C6F7F4FB}" dt="2025-08-15T05:33:04.683" v="58" actId="1076"/>
          <ac:picMkLst>
            <pc:docMk/>
            <pc:sldMk cId="1482196565" sldId="294"/>
            <ac:picMk id="10242" creationId="{A2042FD5-9BCD-8D85-7810-6644EA7C4FAC}"/>
          </ac:picMkLst>
        </pc:picChg>
      </pc:sldChg>
      <pc:sldChg chg="modSp mod">
        <pc:chgData name="sri charan" userId="839cd3894cc2ddb4" providerId="LiveId" clId="{8DD6B00D-F94D-59FE-BC6A-C6C1C6F7F4FB}" dt="2025-08-15T05:25:22.787" v="29" actId="14100"/>
        <pc:sldMkLst>
          <pc:docMk/>
          <pc:sldMk cId="1059531402" sldId="295"/>
        </pc:sldMkLst>
        <pc:picChg chg="mod">
          <ac:chgData name="sri charan" userId="839cd3894cc2ddb4" providerId="LiveId" clId="{8DD6B00D-F94D-59FE-BC6A-C6C1C6F7F4FB}" dt="2025-08-15T05:25:17.923" v="27" actId="14100"/>
          <ac:picMkLst>
            <pc:docMk/>
            <pc:sldMk cId="1059531402" sldId="295"/>
            <ac:picMk id="5" creationId="{38DCAE17-CEA6-20A1-2672-F14EBDD52151}"/>
          </ac:picMkLst>
        </pc:picChg>
        <pc:picChg chg="mod">
          <ac:chgData name="sri charan" userId="839cd3894cc2ddb4" providerId="LiveId" clId="{8DD6B00D-F94D-59FE-BC6A-C6C1C6F7F4FB}" dt="2025-08-15T05:25:22.787" v="29" actId="14100"/>
          <ac:picMkLst>
            <pc:docMk/>
            <pc:sldMk cId="1059531402" sldId="295"/>
            <ac:picMk id="6" creationId="{4CC2E0D5-4CD2-6B1B-FACF-82A54E903903}"/>
          </ac:picMkLst>
        </pc:picChg>
      </pc:sldChg>
      <pc:sldChg chg="modSp mod">
        <pc:chgData name="sri charan" userId="839cd3894cc2ddb4" providerId="LiveId" clId="{8DD6B00D-F94D-59FE-BC6A-C6C1C6F7F4FB}" dt="2025-08-15T05:26:46.068" v="39" actId="1076"/>
        <pc:sldMkLst>
          <pc:docMk/>
          <pc:sldMk cId="3606151954" sldId="298"/>
        </pc:sldMkLst>
        <pc:picChg chg="mod">
          <ac:chgData name="sri charan" userId="839cd3894cc2ddb4" providerId="LiveId" clId="{8DD6B00D-F94D-59FE-BC6A-C6C1C6F7F4FB}" dt="2025-08-15T05:25:48.687" v="30" actId="1076"/>
          <ac:picMkLst>
            <pc:docMk/>
            <pc:sldMk cId="3606151954" sldId="298"/>
            <ac:picMk id="5" creationId="{FC247C33-264A-AA71-3A8A-6998C56D6C4D}"/>
          </ac:picMkLst>
        </pc:picChg>
        <pc:picChg chg="mod">
          <ac:chgData name="sri charan" userId="839cd3894cc2ddb4" providerId="LiveId" clId="{8DD6B00D-F94D-59FE-BC6A-C6C1C6F7F4FB}" dt="2025-08-15T05:25:51.519" v="31" actId="1076"/>
          <ac:picMkLst>
            <pc:docMk/>
            <pc:sldMk cId="3606151954" sldId="298"/>
            <ac:picMk id="6" creationId="{A260C7CD-3CC0-B27A-EC61-A387E91C982D}"/>
          </ac:picMkLst>
        </pc:picChg>
        <pc:picChg chg="mod">
          <ac:chgData name="sri charan" userId="839cd3894cc2ddb4" providerId="LiveId" clId="{8DD6B00D-F94D-59FE-BC6A-C6C1C6F7F4FB}" dt="2025-08-15T05:26:46.068" v="39" actId="1076"/>
          <ac:picMkLst>
            <pc:docMk/>
            <pc:sldMk cId="3606151954" sldId="298"/>
            <ac:picMk id="7" creationId="{621096D7-360E-F5AE-C180-32BE10B7FF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978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13</a:t>
            </a:fld>
            <a:endParaRPr lang="en-IN"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0845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dirty="0"/>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30839"/>
            <a:lum/>
          </a:blip>
          <a:srcRect/>
          <a:stretch>
            <a:fillRect l="-1000" r="-1000"/>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BA6D8863-3E54-ECAC-5DA2-D9A5637BBCF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186" y="480730"/>
            <a:ext cx="12190814" cy="6377270"/>
          </a:xfrm>
          <a:prstGeom prst="rect">
            <a:avLst/>
          </a:prstGeom>
        </p:spPr>
      </p:pic>
      <p:pic>
        <p:nvPicPr>
          <p:cNvPr id="98" name="Google Shape;98;p1"/>
          <p:cNvPicPr preferRelativeResize="0"/>
          <p:nvPr/>
        </p:nvPicPr>
        <p:blipFill rotWithShape="1">
          <a:blip r:embed="rId5">
            <a:alphaModFix/>
          </a:blip>
          <a:srcRect b="58717"/>
          <a:stretch/>
        </p:blipFill>
        <p:spPr>
          <a:xfrm>
            <a:off x="0" y="103869"/>
            <a:ext cx="12190815" cy="2384751"/>
          </a:xfrm>
          <a:prstGeom prst="rect">
            <a:avLst/>
          </a:prstGeom>
          <a:noFill/>
          <a:ln>
            <a:noFill/>
          </a:ln>
        </p:spPr>
      </p:pic>
      <p:sp>
        <p:nvSpPr>
          <p:cNvPr id="99" name="Google Shape;99;p1"/>
          <p:cNvSpPr txBox="1"/>
          <p:nvPr/>
        </p:nvSpPr>
        <p:spPr>
          <a:xfrm>
            <a:off x="-274501" y="3003503"/>
            <a:ext cx="11054881" cy="26160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lang="en-IN" sz="2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IN" sz="2800" b="1" dirty="0">
                <a:solidFill>
                  <a:schemeClr val="bg1"/>
                </a:solidFill>
                <a:latin typeface="Times New Roman" panose="02020603050405020304" pitchFamily="18" charset="0"/>
                <a:ea typeface="Calibri"/>
                <a:cs typeface="Times New Roman" panose="02020603050405020304" pitchFamily="18" charset="0"/>
                <a:sym typeface="Calibri"/>
              </a:rPr>
              <a:t>       </a:t>
            </a:r>
            <a:r>
              <a:rPr lang="en-IN" sz="3000" b="1" dirty="0">
                <a:solidFill>
                  <a:schemeClr val="bg1"/>
                </a:solidFill>
                <a:latin typeface="Times New Roman" panose="02020603050405020304" pitchFamily="18" charset="0"/>
                <a:ea typeface="Calibri"/>
                <a:cs typeface="Times New Roman" panose="02020603050405020304" pitchFamily="18" charset="0"/>
                <a:sym typeface="Calibri"/>
              </a:rPr>
              <a:t>RESTAURANTS AND CONSUMERS </a:t>
            </a:r>
          </a:p>
          <a:p>
            <a:pPr marL="0" marR="0" lvl="0" indent="0" algn="ctr" rtl="0">
              <a:spcBef>
                <a:spcPts val="0"/>
              </a:spcBef>
              <a:spcAft>
                <a:spcPts val="0"/>
              </a:spcAft>
              <a:buNone/>
            </a:pPr>
            <a:r>
              <a:rPr lang="en-IN" sz="3000" b="1" dirty="0">
                <a:solidFill>
                  <a:schemeClr val="bg1"/>
                </a:solidFill>
                <a:latin typeface="Times New Roman" panose="02020603050405020304" pitchFamily="18" charset="0"/>
                <a:ea typeface="Calibri"/>
                <a:cs typeface="Times New Roman" panose="02020603050405020304" pitchFamily="18" charset="0"/>
                <a:sym typeface="Calibri"/>
              </a:rPr>
              <a:t>                                DATA MANAGEMENT</a:t>
            </a:r>
            <a:r>
              <a:rPr lang="en-IN" sz="2800" b="1" dirty="0">
                <a:solidFill>
                  <a:schemeClr val="bg1"/>
                </a:solidFill>
                <a:latin typeface="Times New Roman" panose="02020603050405020304" pitchFamily="18" charset="0"/>
                <a:ea typeface="Calibri"/>
                <a:cs typeface="Times New Roman" panose="02020603050405020304" pitchFamily="18" charset="0"/>
                <a:sym typeface="Calibri"/>
              </a:rPr>
              <a:t>					                                </a:t>
            </a:r>
            <a:r>
              <a:rPr lang="en-IN" sz="2400" b="1" dirty="0">
                <a:solidFill>
                  <a:schemeClr val="bg1"/>
                </a:solidFill>
                <a:latin typeface="Times New Roman" panose="02020603050405020304" pitchFamily="18" charset="0"/>
                <a:ea typeface="Calibri"/>
                <a:cs typeface="Times New Roman" panose="02020603050405020304" pitchFamily="18" charset="0"/>
                <a:sym typeface="Calibri"/>
              </a:rPr>
              <a:t>presented by </a:t>
            </a:r>
          </a:p>
          <a:p>
            <a:pPr marL="0" marR="0" lvl="0" indent="0" algn="ctr" rtl="0">
              <a:spcBef>
                <a:spcPts val="0"/>
              </a:spcBef>
              <a:spcAft>
                <a:spcPts val="0"/>
              </a:spcAft>
              <a:buNone/>
            </a:pPr>
            <a:r>
              <a:rPr lang="en-IN" sz="2400" b="1" dirty="0">
                <a:solidFill>
                  <a:schemeClr val="bg1"/>
                </a:solidFill>
                <a:latin typeface="Times New Roman" panose="02020603050405020304" pitchFamily="18" charset="0"/>
                <a:ea typeface="Calibri"/>
                <a:cs typeface="Times New Roman" panose="02020603050405020304" pitchFamily="18" charset="0"/>
                <a:sym typeface="Calibri"/>
              </a:rPr>
              <a:t>                                                                                          - Sri Charan Chintha</a:t>
            </a:r>
          </a:p>
          <a:p>
            <a:pPr marL="0" marR="0" lvl="0" indent="0" algn="ctr" rtl="0">
              <a:spcBef>
                <a:spcPts val="0"/>
              </a:spcBef>
              <a:spcAft>
                <a:spcPts val="0"/>
              </a:spcAft>
              <a:buNone/>
            </a:pPr>
            <a:r>
              <a:rPr lang="en-IN" sz="2400" b="1" dirty="0">
                <a:solidFill>
                  <a:schemeClr val="bg1"/>
                </a:solidFill>
                <a:latin typeface="Times New Roman" panose="02020603050405020304" pitchFamily="18" charset="0"/>
                <a:ea typeface="Calibri"/>
                <a:cs typeface="Times New Roman" panose="02020603050405020304" pitchFamily="18" charset="0"/>
                <a:sym typeface="Calibri"/>
              </a:rPr>
              <a:t>                                                                                           - K.Joshna Praharsha</a:t>
            </a:r>
            <a:endParaRPr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86ED3-3B3D-3F1C-2FBD-041A2B173A0E}"/>
              </a:ext>
            </a:extLst>
          </p:cNvPr>
          <p:cNvSpPr txBox="1"/>
          <p:nvPr/>
        </p:nvSpPr>
        <p:spPr>
          <a:xfrm>
            <a:off x="374764" y="329089"/>
            <a:ext cx="11442471" cy="89255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3.List the Name, City, Alcohol Service, and Price of all restaurants that serve 'Wine &amp; Beer' and have a 'Medium' price level.</a:t>
            </a:r>
          </a:p>
        </p:txBody>
      </p:sp>
      <p:pic>
        <p:nvPicPr>
          <p:cNvPr id="8" name="Picture 7">
            <a:extLst>
              <a:ext uri="{FF2B5EF4-FFF2-40B4-BE49-F238E27FC236}">
                <a16:creationId xmlns:a16="http://schemas.microsoft.com/office/drawing/2014/main" id="{CBFCD7FB-878C-40E2-AA19-5B013B9F4BA3}"/>
              </a:ext>
            </a:extLst>
          </p:cNvPr>
          <p:cNvPicPr>
            <a:picLocks noChangeAspect="1"/>
          </p:cNvPicPr>
          <p:nvPr/>
        </p:nvPicPr>
        <p:blipFill>
          <a:blip r:embed="rId2"/>
          <a:stretch>
            <a:fillRect/>
          </a:stretch>
        </p:blipFill>
        <p:spPr>
          <a:xfrm>
            <a:off x="374764" y="1595464"/>
            <a:ext cx="7772400" cy="838317"/>
          </a:xfrm>
          <a:prstGeom prst="rect">
            <a:avLst/>
          </a:prstGeom>
          <a:ln>
            <a:noFill/>
          </a:ln>
          <a:effectLst>
            <a:outerShdw blurRad="292100" dist="139700" dir="2700000" algn="tl" rotWithShape="0">
              <a:srgbClr val="333333">
                <a:alpha val="65000"/>
              </a:srgbClr>
            </a:outerShdw>
          </a:effectLst>
        </p:spPr>
      </p:pic>
      <p:pic>
        <p:nvPicPr>
          <p:cNvPr id="10" name="Picture 9" descr="A table with names and names&#10;&#10;AI-generated content may be incorrect.">
            <a:extLst>
              <a:ext uri="{FF2B5EF4-FFF2-40B4-BE49-F238E27FC236}">
                <a16:creationId xmlns:a16="http://schemas.microsoft.com/office/drawing/2014/main" id="{F642D1BE-F357-A90A-54B7-446AA9655EB7}"/>
              </a:ext>
            </a:extLst>
          </p:cNvPr>
          <p:cNvPicPr>
            <a:picLocks noChangeAspect="1"/>
          </p:cNvPicPr>
          <p:nvPr/>
        </p:nvPicPr>
        <p:blipFill>
          <a:blip r:embed="rId3"/>
          <a:stretch>
            <a:fillRect/>
          </a:stretch>
        </p:blipFill>
        <p:spPr>
          <a:xfrm>
            <a:off x="374764" y="2755895"/>
            <a:ext cx="6635627" cy="360528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5DFFF222-E6E3-CC4E-36BE-55BA79C09257}"/>
              </a:ext>
            </a:extLst>
          </p:cNvPr>
          <p:cNvPicPr>
            <a:picLocks noChangeAspect="1"/>
          </p:cNvPicPr>
          <p:nvPr/>
        </p:nvPicPr>
        <p:blipFill>
          <a:blip r:embed="rId4">
            <a:alphaModFix amt="70000"/>
          </a:blip>
          <a:stretch>
            <a:fillRect/>
          </a:stretch>
        </p:blipFill>
        <p:spPr>
          <a:xfrm>
            <a:off x="7522235" y="2807604"/>
            <a:ext cx="4295000" cy="2668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7408197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30D6-6BD3-6C1B-CCE1-6D1C65E97B67}"/>
              </a:ext>
            </a:extLst>
          </p:cNvPr>
          <p:cNvSpPr>
            <a:spLocks noGrp="1"/>
          </p:cNvSpPr>
          <p:nvPr>
            <p:ph type="ctrTitle"/>
          </p:nvPr>
        </p:nvSpPr>
        <p:spPr>
          <a:xfrm>
            <a:off x="210074" y="132309"/>
            <a:ext cx="10293643" cy="728154"/>
          </a:xfrm>
        </p:spPr>
        <p:txBody>
          <a:bodyPr>
            <a:noAutofit/>
          </a:bodyPr>
          <a:lstStyle/>
          <a:p>
            <a:r>
              <a:rPr lang="en-US" sz="2600" dirty="0"/>
              <a:t>4.Find the names and cities of all restaurants that are part of a 'Franchise'.</a:t>
            </a:r>
          </a:p>
        </p:txBody>
      </p:sp>
      <p:pic>
        <p:nvPicPr>
          <p:cNvPr id="9" name="Picture 8" descr="A close up of a name&#10;&#10;AI-generated content may be incorrect.">
            <a:extLst>
              <a:ext uri="{FF2B5EF4-FFF2-40B4-BE49-F238E27FC236}">
                <a16:creationId xmlns:a16="http://schemas.microsoft.com/office/drawing/2014/main" id="{5E71BE3F-E2D3-270F-C94E-80F95CAD8EB4}"/>
              </a:ext>
            </a:extLst>
          </p:cNvPr>
          <p:cNvPicPr>
            <a:picLocks noChangeAspect="1"/>
          </p:cNvPicPr>
          <p:nvPr/>
        </p:nvPicPr>
        <p:blipFill>
          <a:blip r:embed="rId2"/>
          <a:stretch>
            <a:fillRect/>
          </a:stretch>
        </p:blipFill>
        <p:spPr>
          <a:xfrm>
            <a:off x="385233" y="978279"/>
            <a:ext cx="6883400" cy="9144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restaurant menu&#10;&#10;AI-generated content may be incorrect.">
            <a:extLst>
              <a:ext uri="{FF2B5EF4-FFF2-40B4-BE49-F238E27FC236}">
                <a16:creationId xmlns:a16="http://schemas.microsoft.com/office/drawing/2014/main" id="{E830FCC5-5552-45E9-C052-CC0F970DF9DE}"/>
              </a:ext>
            </a:extLst>
          </p:cNvPr>
          <p:cNvPicPr>
            <a:picLocks noChangeAspect="1"/>
          </p:cNvPicPr>
          <p:nvPr/>
        </p:nvPicPr>
        <p:blipFill>
          <a:blip r:embed="rId3"/>
          <a:stretch>
            <a:fillRect/>
          </a:stretch>
        </p:blipFill>
        <p:spPr>
          <a:xfrm>
            <a:off x="385233" y="2010496"/>
            <a:ext cx="5412435" cy="46101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A85FD82-C71E-B098-03EF-089F17648B01}"/>
              </a:ext>
            </a:extLst>
          </p:cNvPr>
          <p:cNvPicPr>
            <a:picLocks noChangeAspect="1"/>
          </p:cNvPicPr>
          <p:nvPr/>
        </p:nvPicPr>
        <p:blipFill>
          <a:blip r:embed="rId4">
            <a:alphaModFix amt="70000"/>
          </a:blip>
          <a:stretch>
            <a:fillRect/>
          </a:stretch>
        </p:blipFill>
        <p:spPr>
          <a:xfrm>
            <a:off x="6590582" y="2010494"/>
            <a:ext cx="4811426" cy="29548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55941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8845-2526-374E-C8CB-9F2311322EA2}"/>
              </a:ext>
            </a:extLst>
          </p:cNvPr>
          <p:cNvSpPr>
            <a:spLocks noGrp="1"/>
          </p:cNvSpPr>
          <p:nvPr>
            <p:ph type="ctrTitle"/>
          </p:nvPr>
        </p:nvSpPr>
        <p:spPr>
          <a:xfrm>
            <a:off x="404283" y="178022"/>
            <a:ext cx="10397356" cy="1346391"/>
          </a:xfrm>
        </p:spPr>
        <p:txBody>
          <a:bodyPr>
            <a:noAutofit/>
          </a:bodyPr>
          <a:lstStyle/>
          <a:p>
            <a:pPr algn="just"/>
            <a:r>
              <a:rPr lang="en-US" sz="2600" dirty="0"/>
              <a:t>5.Show the Consumer ID, Restaurant ID, and Overall Rating for all ratings  </a:t>
            </a:r>
            <a:br>
              <a:rPr lang="en-US" sz="2600" dirty="0"/>
            </a:br>
            <a:r>
              <a:rPr lang="en-US" sz="2600" dirty="0"/>
              <a:t>where the Overall Rating was 'Highly Satisfactory' (which corresponds to a value of 2, according to the data dictionary).</a:t>
            </a:r>
          </a:p>
        </p:txBody>
      </p:sp>
      <p:pic>
        <p:nvPicPr>
          <p:cNvPr id="9" name="Picture 8" descr="A close up of a computer code&#10;&#10;AI-generated content may be incorrect.">
            <a:extLst>
              <a:ext uri="{FF2B5EF4-FFF2-40B4-BE49-F238E27FC236}">
                <a16:creationId xmlns:a16="http://schemas.microsoft.com/office/drawing/2014/main" id="{F4F0AD69-C3D3-C960-EA30-76EEDE24484C}"/>
              </a:ext>
            </a:extLst>
          </p:cNvPr>
          <p:cNvPicPr>
            <a:picLocks noChangeAspect="1"/>
          </p:cNvPicPr>
          <p:nvPr/>
        </p:nvPicPr>
        <p:blipFill>
          <a:blip r:embed="rId2"/>
          <a:stretch>
            <a:fillRect/>
          </a:stretch>
        </p:blipFill>
        <p:spPr>
          <a:xfrm>
            <a:off x="404283" y="1641256"/>
            <a:ext cx="6743700" cy="9525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table&#10;&#10;AI-generated content may be incorrect.">
            <a:extLst>
              <a:ext uri="{FF2B5EF4-FFF2-40B4-BE49-F238E27FC236}">
                <a16:creationId xmlns:a16="http://schemas.microsoft.com/office/drawing/2014/main" id="{37A375FF-735A-70F1-F11C-003EC4A7EA12}"/>
              </a:ext>
            </a:extLst>
          </p:cNvPr>
          <p:cNvPicPr>
            <a:picLocks noChangeAspect="1"/>
          </p:cNvPicPr>
          <p:nvPr/>
        </p:nvPicPr>
        <p:blipFill>
          <a:blip r:embed="rId3"/>
          <a:stretch>
            <a:fillRect/>
          </a:stretch>
        </p:blipFill>
        <p:spPr>
          <a:xfrm>
            <a:off x="404283" y="2827442"/>
            <a:ext cx="5927672" cy="368858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3ABD820-ABF9-25B6-D9C5-28331B275F65}"/>
              </a:ext>
            </a:extLst>
          </p:cNvPr>
          <p:cNvPicPr>
            <a:picLocks noChangeAspect="1"/>
          </p:cNvPicPr>
          <p:nvPr/>
        </p:nvPicPr>
        <p:blipFill>
          <a:blip r:embed="rId4">
            <a:alphaModFix amt="70000"/>
          </a:blip>
          <a:stretch>
            <a:fillRect/>
          </a:stretch>
        </p:blipFill>
        <p:spPr>
          <a:xfrm>
            <a:off x="7339279" y="2733753"/>
            <a:ext cx="4448438" cy="25643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451448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7C99-F8A5-34FC-D42D-3CBD27E20481}"/>
              </a:ext>
            </a:extLst>
          </p:cNvPr>
          <p:cNvSpPr>
            <a:spLocks noGrp="1"/>
          </p:cNvSpPr>
          <p:nvPr>
            <p:ph type="ctrTitle"/>
          </p:nvPr>
        </p:nvSpPr>
        <p:spPr>
          <a:xfrm>
            <a:off x="376987" y="187686"/>
            <a:ext cx="10668000" cy="978001"/>
          </a:xfrm>
        </p:spPr>
        <p:txBody>
          <a:bodyPr>
            <a:noAutofit/>
          </a:bodyPr>
          <a:lstStyle/>
          <a:p>
            <a:pPr algn="just"/>
            <a:r>
              <a:rPr lang="en-US" sz="2600" dirty="0"/>
              <a:t>6.List the names and cities of all restaurants that have an Overall Rating of 2</a:t>
            </a:r>
            <a:br>
              <a:rPr lang="en-US" sz="2600" dirty="0"/>
            </a:br>
            <a:r>
              <a:rPr lang="en-US" sz="2600" dirty="0"/>
              <a:t>(Highly Satisfactory) from at least one consumer.</a:t>
            </a:r>
          </a:p>
        </p:txBody>
      </p:sp>
      <p:pic>
        <p:nvPicPr>
          <p:cNvPr id="9" name="Picture 8" descr="A black text on a white background&#10;&#10;AI-generated content may be incorrect.">
            <a:extLst>
              <a:ext uri="{FF2B5EF4-FFF2-40B4-BE49-F238E27FC236}">
                <a16:creationId xmlns:a16="http://schemas.microsoft.com/office/drawing/2014/main" id="{98D97BF6-B7C3-E579-8F11-4C11BB726F7A}"/>
              </a:ext>
            </a:extLst>
          </p:cNvPr>
          <p:cNvPicPr>
            <a:picLocks noChangeAspect="1"/>
          </p:cNvPicPr>
          <p:nvPr/>
        </p:nvPicPr>
        <p:blipFill>
          <a:blip r:embed="rId3"/>
          <a:stretch>
            <a:fillRect/>
          </a:stretch>
        </p:blipFill>
        <p:spPr>
          <a:xfrm>
            <a:off x="376987" y="1296527"/>
            <a:ext cx="6769100" cy="11811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table&#10;&#10;AI-generated content may be incorrect.">
            <a:extLst>
              <a:ext uri="{FF2B5EF4-FFF2-40B4-BE49-F238E27FC236}">
                <a16:creationId xmlns:a16="http://schemas.microsoft.com/office/drawing/2014/main" id="{0135565F-4FE1-57DE-5A8F-CCC73A3A9A47}"/>
              </a:ext>
            </a:extLst>
          </p:cNvPr>
          <p:cNvPicPr>
            <a:picLocks noChangeAspect="1"/>
          </p:cNvPicPr>
          <p:nvPr/>
        </p:nvPicPr>
        <p:blipFill>
          <a:blip r:embed="rId4"/>
          <a:stretch>
            <a:fillRect/>
          </a:stretch>
        </p:blipFill>
        <p:spPr>
          <a:xfrm>
            <a:off x="376987" y="2608467"/>
            <a:ext cx="6040741" cy="38481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0D85D73-A133-7D60-8434-2B7EEED23753}"/>
              </a:ext>
            </a:extLst>
          </p:cNvPr>
          <p:cNvPicPr>
            <a:picLocks noChangeAspect="1"/>
          </p:cNvPicPr>
          <p:nvPr/>
        </p:nvPicPr>
        <p:blipFill>
          <a:blip r:embed="rId5">
            <a:alphaModFix amt="70000"/>
          </a:blip>
          <a:stretch>
            <a:fillRect/>
          </a:stretch>
        </p:blipFill>
        <p:spPr>
          <a:xfrm>
            <a:off x="7146087" y="2637679"/>
            <a:ext cx="4668926" cy="23311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596351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9996-48CE-65C4-FDC7-86014A136818}"/>
              </a:ext>
            </a:extLst>
          </p:cNvPr>
          <p:cNvSpPr>
            <a:spLocks noGrp="1"/>
          </p:cNvSpPr>
          <p:nvPr>
            <p:ph type="ctrTitle"/>
          </p:nvPr>
        </p:nvSpPr>
        <p:spPr>
          <a:xfrm>
            <a:off x="374577" y="292266"/>
            <a:ext cx="11442845" cy="1019562"/>
          </a:xfrm>
        </p:spPr>
        <p:txBody>
          <a:bodyPr>
            <a:noAutofit/>
          </a:bodyPr>
          <a:lstStyle/>
          <a:p>
            <a:pPr algn="just"/>
            <a:r>
              <a:rPr lang="en-US" sz="2600" dirty="0"/>
              <a:t>7.Find the Consumer ID and Age of consumers who have rated restaurants</a:t>
            </a:r>
            <a:br>
              <a:rPr lang="en-US" sz="2600" dirty="0"/>
            </a:br>
            <a:r>
              <a:rPr lang="en-US" sz="2600" dirty="0"/>
              <a:t> located in 'San Luis Potosi'.</a:t>
            </a:r>
          </a:p>
        </p:txBody>
      </p:sp>
      <p:pic>
        <p:nvPicPr>
          <p:cNvPr id="9" name="Picture 8" descr="A close up of words&#10;&#10;AI-generated content may be incorrect.">
            <a:extLst>
              <a:ext uri="{FF2B5EF4-FFF2-40B4-BE49-F238E27FC236}">
                <a16:creationId xmlns:a16="http://schemas.microsoft.com/office/drawing/2014/main" id="{7D5AE99E-8BA5-B9ED-099A-EF619CD1FE04}"/>
              </a:ext>
            </a:extLst>
          </p:cNvPr>
          <p:cNvPicPr>
            <a:picLocks noChangeAspect="1"/>
          </p:cNvPicPr>
          <p:nvPr/>
        </p:nvPicPr>
        <p:blipFill>
          <a:blip r:embed="rId2"/>
          <a:stretch>
            <a:fillRect/>
          </a:stretch>
        </p:blipFill>
        <p:spPr>
          <a:xfrm>
            <a:off x="374577" y="1468631"/>
            <a:ext cx="6146800" cy="1168400"/>
          </a:xfrm>
          <a:prstGeom prst="rect">
            <a:avLst/>
          </a:prstGeom>
          <a:ln>
            <a:noFill/>
          </a:ln>
          <a:effectLst>
            <a:outerShdw blurRad="292100" dist="139700" dir="2700000" algn="tl" rotWithShape="0">
              <a:srgbClr val="333333">
                <a:alpha val="65000"/>
              </a:srgbClr>
            </a:outerShdw>
          </a:effectLst>
        </p:spPr>
      </p:pic>
      <p:pic>
        <p:nvPicPr>
          <p:cNvPr id="13" name="Picture 12" descr="A screenshot of a table&#10;&#10;AI-generated content may be incorrect.">
            <a:extLst>
              <a:ext uri="{FF2B5EF4-FFF2-40B4-BE49-F238E27FC236}">
                <a16:creationId xmlns:a16="http://schemas.microsoft.com/office/drawing/2014/main" id="{706A127D-C686-8054-74F9-6294AA6CB452}"/>
              </a:ext>
            </a:extLst>
          </p:cNvPr>
          <p:cNvPicPr>
            <a:picLocks noChangeAspect="1"/>
          </p:cNvPicPr>
          <p:nvPr/>
        </p:nvPicPr>
        <p:blipFill>
          <a:blip r:embed="rId3"/>
          <a:stretch>
            <a:fillRect/>
          </a:stretch>
        </p:blipFill>
        <p:spPr>
          <a:xfrm>
            <a:off x="374577" y="2793834"/>
            <a:ext cx="5353041" cy="37719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9808AE5-BB1C-1558-A5FB-EAC4E43EF997}"/>
              </a:ext>
            </a:extLst>
          </p:cNvPr>
          <p:cNvPicPr>
            <a:picLocks noChangeAspect="1"/>
          </p:cNvPicPr>
          <p:nvPr/>
        </p:nvPicPr>
        <p:blipFill>
          <a:blip r:embed="rId4">
            <a:alphaModFix amt="70000"/>
          </a:blip>
          <a:stretch>
            <a:fillRect/>
          </a:stretch>
        </p:blipFill>
        <p:spPr>
          <a:xfrm>
            <a:off x="6669074" y="2793834"/>
            <a:ext cx="5148348" cy="2590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111232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9CD1-BF88-ED3F-DF7F-A118628C04B4}"/>
              </a:ext>
            </a:extLst>
          </p:cNvPr>
          <p:cNvSpPr>
            <a:spLocks noGrp="1"/>
          </p:cNvSpPr>
          <p:nvPr>
            <p:ph type="ctrTitle"/>
          </p:nvPr>
        </p:nvSpPr>
        <p:spPr>
          <a:xfrm>
            <a:off x="442303" y="423142"/>
            <a:ext cx="11749697" cy="1037695"/>
          </a:xfrm>
        </p:spPr>
        <p:txBody>
          <a:bodyPr>
            <a:normAutofit/>
          </a:bodyPr>
          <a:lstStyle/>
          <a:p>
            <a:pPr algn="l"/>
            <a:r>
              <a:rPr lang="en-US" sz="2600" dirty="0"/>
              <a:t>8.List the names of restaurants that serve 'Mexican' cuisine and have been rated by consumer 'U1001'.</a:t>
            </a:r>
          </a:p>
        </p:txBody>
      </p:sp>
      <p:pic>
        <p:nvPicPr>
          <p:cNvPr id="9" name="Picture 8" descr="A close-up of a text&#10;&#10;AI-generated content may be incorrect.">
            <a:extLst>
              <a:ext uri="{FF2B5EF4-FFF2-40B4-BE49-F238E27FC236}">
                <a16:creationId xmlns:a16="http://schemas.microsoft.com/office/drawing/2014/main" id="{6EA13BD3-6E24-D4B2-82E7-C2364727F304}"/>
              </a:ext>
            </a:extLst>
          </p:cNvPr>
          <p:cNvPicPr>
            <a:picLocks noChangeAspect="1"/>
          </p:cNvPicPr>
          <p:nvPr/>
        </p:nvPicPr>
        <p:blipFill>
          <a:blip r:embed="rId2"/>
          <a:stretch>
            <a:fillRect/>
          </a:stretch>
        </p:blipFill>
        <p:spPr>
          <a:xfrm>
            <a:off x="553453" y="1951112"/>
            <a:ext cx="7772400" cy="1176893"/>
          </a:xfrm>
          <a:prstGeom prst="rect">
            <a:avLst/>
          </a:prstGeom>
          <a:ln>
            <a:noFill/>
          </a:ln>
          <a:effectLst>
            <a:outerShdw blurRad="292100" dist="139700" dir="2700000" algn="tl" rotWithShape="0">
              <a:srgbClr val="333333">
                <a:alpha val="65000"/>
              </a:srgbClr>
            </a:outerShdw>
          </a:effectLst>
        </p:spPr>
      </p:pic>
      <p:pic>
        <p:nvPicPr>
          <p:cNvPr id="11" name="Picture 10" descr="A screenshot of a menu&#10;&#10;AI-generated content may be incorrect.">
            <a:extLst>
              <a:ext uri="{FF2B5EF4-FFF2-40B4-BE49-F238E27FC236}">
                <a16:creationId xmlns:a16="http://schemas.microsoft.com/office/drawing/2014/main" id="{61FA1E1E-83C5-48FF-A6A7-D93E5CD6A056}"/>
              </a:ext>
            </a:extLst>
          </p:cNvPr>
          <p:cNvPicPr>
            <a:picLocks noChangeAspect="1"/>
          </p:cNvPicPr>
          <p:nvPr/>
        </p:nvPicPr>
        <p:blipFill>
          <a:blip r:embed="rId3"/>
          <a:stretch>
            <a:fillRect/>
          </a:stretch>
        </p:blipFill>
        <p:spPr>
          <a:xfrm>
            <a:off x="553453" y="3729996"/>
            <a:ext cx="5372100" cy="1092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CAAA3CB-ED55-F313-4139-87D82A3FEBE0}"/>
              </a:ext>
            </a:extLst>
          </p:cNvPr>
          <p:cNvPicPr>
            <a:picLocks noChangeAspect="1"/>
          </p:cNvPicPr>
          <p:nvPr/>
        </p:nvPicPr>
        <p:blipFill>
          <a:blip r:embed="rId4">
            <a:alphaModFix amt="70000"/>
          </a:blip>
          <a:stretch>
            <a:fillRect/>
          </a:stretch>
        </p:blipFill>
        <p:spPr>
          <a:xfrm>
            <a:off x="7177178" y="3719972"/>
            <a:ext cx="4461369" cy="22044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885901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48CD-F149-8DA3-003C-ACC208B2C1EC}"/>
              </a:ext>
            </a:extLst>
          </p:cNvPr>
          <p:cNvSpPr>
            <a:spLocks noGrp="1"/>
          </p:cNvSpPr>
          <p:nvPr>
            <p:ph type="ctrTitle"/>
          </p:nvPr>
        </p:nvSpPr>
        <p:spPr>
          <a:xfrm>
            <a:off x="296673" y="441565"/>
            <a:ext cx="11677612" cy="986895"/>
          </a:xfrm>
        </p:spPr>
        <p:txBody>
          <a:bodyPr>
            <a:normAutofit/>
          </a:bodyPr>
          <a:lstStyle/>
          <a:p>
            <a:pPr algn="just"/>
            <a:r>
              <a:rPr lang="en-US" sz="2600" dirty="0"/>
              <a:t>9.Find all details of consumers who prefer 'American' cuisine and have a 'Medium' budget.</a:t>
            </a:r>
          </a:p>
        </p:txBody>
      </p:sp>
      <p:pic>
        <p:nvPicPr>
          <p:cNvPr id="9" name="Picture 8" descr="A close-up of a logo&#10;&#10;AI-generated content may be incorrect.">
            <a:extLst>
              <a:ext uri="{FF2B5EF4-FFF2-40B4-BE49-F238E27FC236}">
                <a16:creationId xmlns:a16="http://schemas.microsoft.com/office/drawing/2014/main" id="{0A535B8D-CAAA-859D-4D7C-D93405D73C63}"/>
              </a:ext>
            </a:extLst>
          </p:cNvPr>
          <p:cNvPicPr>
            <a:picLocks noChangeAspect="1"/>
          </p:cNvPicPr>
          <p:nvPr/>
        </p:nvPicPr>
        <p:blipFill>
          <a:blip r:embed="rId2"/>
          <a:stretch>
            <a:fillRect/>
          </a:stretch>
        </p:blipFill>
        <p:spPr>
          <a:xfrm>
            <a:off x="296673" y="1740894"/>
            <a:ext cx="7407993" cy="10414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AI-generated content may be incorrect.">
            <a:extLst>
              <a:ext uri="{FF2B5EF4-FFF2-40B4-BE49-F238E27FC236}">
                <a16:creationId xmlns:a16="http://schemas.microsoft.com/office/drawing/2014/main" id="{444ECAAE-50D4-FD48-C74F-B32EE117EC0A}"/>
              </a:ext>
            </a:extLst>
          </p:cNvPr>
          <p:cNvPicPr>
            <a:picLocks noChangeAspect="1"/>
          </p:cNvPicPr>
          <p:nvPr/>
        </p:nvPicPr>
        <p:blipFill>
          <a:blip r:embed="rId3"/>
          <a:stretch>
            <a:fillRect/>
          </a:stretch>
        </p:blipFill>
        <p:spPr>
          <a:xfrm>
            <a:off x="296673" y="3922385"/>
            <a:ext cx="9947977" cy="227086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54EFCB0-DDD3-C5A7-F2D8-F22B80AFCB7A}"/>
              </a:ext>
            </a:extLst>
          </p:cNvPr>
          <p:cNvPicPr>
            <a:picLocks noChangeAspect="1"/>
          </p:cNvPicPr>
          <p:nvPr/>
        </p:nvPicPr>
        <p:blipFill>
          <a:blip r:embed="rId4">
            <a:alphaModFix amt="70000"/>
          </a:blip>
          <a:stretch>
            <a:fillRect/>
          </a:stretch>
        </p:blipFill>
        <p:spPr>
          <a:xfrm>
            <a:off x="8136294" y="1740894"/>
            <a:ext cx="3486079" cy="20768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9494526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839"/>
            <a:lum/>
          </a:blip>
          <a:srcRect/>
          <a:stretch>
            <a:fillRect l="-1000" r="-1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597F22-ECF4-FA88-A6E0-D3C5088A05A6}"/>
              </a:ext>
            </a:extLst>
          </p:cNvPr>
          <p:cNvPicPr>
            <a:picLocks noChangeAspect="1"/>
          </p:cNvPicPr>
          <p:nvPr/>
        </p:nvPicPr>
        <p:blipFill>
          <a:blip r:embed="rId3"/>
          <a:stretch>
            <a:fillRect/>
          </a:stretch>
        </p:blipFill>
        <p:spPr>
          <a:xfrm>
            <a:off x="415470" y="2354596"/>
            <a:ext cx="5216070" cy="284903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3CF6C6B-D756-0B54-F53B-A1F853D3C79C}"/>
              </a:ext>
            </a:extLst>
          </p:cNvPr>
          <p:cNvPicPr>
            <a:picLocks noChangeAspect="1"/>
          </p:cNvPicPr>
          <p:nvPr/>
        </p:nvPicPr>
        <p:blipFill>
          <a:blip r:embed="rId4"/>
          <a:stretch>
            <a:fillRect/>
          </a:stretch>
        </p:blipFill>
        <p:spPr>
          <a:xfrm>
            <a:off x="6224818" y="2354595"/>
            <a:ext cx="5216069" cy="284903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6464443-0D4F-5E72-5F18-D42D9866E455}"/>
              </a:ext>
            </a:extLst>
          </p:cNvPr>
          <p:cNvSpPr txBox="1"/>
          <p:nvPr/>
        </p:nvSpPr>
        <p:spPr>
          <a:xfrm>
            <a:off x="270328" y="661827"/>
            <a:ext cx="10972800" cy="1692771"/>
          </a:xfrm>
          <a:prstGeom prst="rect">
            <a:avLst/>
          </a:prstGeom>
          <a:noFill/>
        </p:spPr>
        <p:txBody>
          <a:bodyPr wrap="square" rtlCol="0">
            <a:spAutoFit/>
          </a:bodyPr>
          <a:lstStyle/>
          <a:p>
            <a:r>
              <a:rPr lang="en-US" sz="2600" dirty="0">
                <a:solidFill>
                  <a:srgbClr val="1A1C1E"/>
                </a:solidFill>
                <a:latin typeface="Calibri" panose="020F0502020204030204" pitchFamily="34" charset="0"/>
                <a:cs typeface="Calibri" panose="020F0502020204030204" pitchFamily="34" charset="0"/>
              </a:rPr>
              <a:t>10.List restaurants (Name, City) that have received a Food Rating lower than the average Food Rating across all rated restaurants.</a:t>
            </a:r>
            <a:br>
              <a:rPr lang="en-US" sz="2600" dirty="0">
                <a:solidFill>
                  <a:srgbClr val="1A1C1E"/>
                </a:solidFill>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a:p>
            <a:endParaRPr lang="en-US" sz="2600" dirty="0"/>
          </a:p>
        </p:txBody>
      </p:sp>
    </p:spTree>
    <p:extLst>
      <p:ext uri="{BB962C8B-B14F-4D97-AF65-F5344CB8AC3E}">
        <p14:creationId xmlns:p14="http://schemas.microsoft.com/office/powerpoint/2010/main" val="101717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2BAC07-B236-171A-EF78-CF954A625ECD}"/>
              </a:ext>
            </a:extLst>
          </p:cNvPr>
          <p:cNvSpPr txBox="1"/>
          <p:nvPr/>
        </p:nvSpPr>
        <p:spPr>
          <a:xfrm>
            <a:off x="261257" y="-606888"/>
            <a:ext cx="11669486" cy="1692771"/>
          </a:xfrm>
          <a:prstGeom prst="rect">
            <a:avLst/>
          </a:prstGeom>
          <a:noFill/>
        </p:spPr>
        <p:txBody>
          <a:bodyPr wrap="square">
            <a:spAutoFit/>
          </a:bodyPr>
          <a:lstStyle/>
          <a:p>
            <a:pPr rtl="0" fontAlgn="base"/>
            <a:br>
              <a:rPr lang="en-US" sz="2600" b="0" i="0" u="none" strike="noStrike" dirty="0">
                <a:solidFill>
                  <a:srgbClr val="1A1C1E"/>
                </a:solidFill>
                <a:effectLst/>
                <a:latin typeface="Calibri" panose="020F0502020204030204" pitchFamily="34" charset="0"/>
                <a:cs typeface="Calibri" panose="020F0502020204030204" pitchFamily="34" charset="0"/>
              </a:rPr>
            </a:br>
            <a:endParaRPr lang="en-US" sz="2600" b="0" i="0" u="none" strike="noStrike" dirty="0">
              <a:solidFill>
                <a:srgbClr val="1A1C1E"/>
              </a:solidFill>
              <a:effectLst/>
              <a:latin typeface="Calibri" panose="020F0502020204030204" pitchFamily="34" charset="0"/>
              <a:cs typeface="Calibri" panose="020F0502020204030204" pitchFamily="34" charset="0"/>
            </a:endParaRPr>
          </a:p>
          <a:p>
            <a:pPr>
              <a:buNone/>
            </a:pPr>
            <a:r>
              <a:rPr lang="en-US" sz="2600" b="0" i="0" u="none" strike="noStrike" dirty="0">
                <a:solidFill>
                  <a:srgbClr val="1A1C1E"/>
                </a:solidFill>
                <a:effectLst/>
                <a:latin typeface="Calibri" panose="020F0502020204030204" pitchFamily="34" charset="0"/>
                <a:cs typeface="Calibri" panose="020F0502020204030204" pitchFamily="34" charset="0"/>
              </a:rPr>
              <a:t>11.Find consumers (Consumer ID, Age, Occupation) who have rated at least one restaurant but have NOT rated any restaurant that serves 'Italian' cuisine.</a:t>
            </a:r>
            <a:endParaRPr lang="en-US" sz="26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D691CA7-D601-C9E7-8B91-D1567B831C41}"/>
              </a:ext>
            </a:extLst>
          </p:cNvPr>
          <p:cNvPicPr>
            <a:picLocks noChangeAspect="1"/>
          </p:cNvPicPr>
          <p:nvPr/>
        </p:nvPicPr>
        <p:blipFill>
          <a:blip r:embed="rId2"/>
          <a:stretch>
            <a:fillRect/>
          </a:stretch>
        </p:blipFill>
        <p:spPr>
          <a:xfrm>
            <a:off x="416072" y="1415835"/>
            <a:ext cx="6372776" cy="27595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C1C68F1-CD29-D958-D298-B69CC2E609B3}"/>
              </a:ext>
            </a:extLst>
          </p:cNvPr>
          <p:cNvPicPr>
            <a:picLocks noChangeAspect="1"/>
          </p:cNvPicPr>
          <p:nvPr/>
        </p:nvPicPr>
        <p:blipFill>
          <a:blip r:embed="rId3"/>
          <a:stretch>
            <a:fillRect/>
          </a:stretch>
        </p:blipFill>
        <p:spPr>
          <a:xfrm>
            <a:off x="2187644" y="4265827"/>
            <a:ext cx="2581275" cy="23526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F2E7A67-EEB5-E012-3F40-6242BC88DA1A}"/>
              </a:ext>
            </a:extLst>
          </p:cNvPr>
          <p:cNvPicPr>
            <a:picLocks noChangeAspect="1"/>
          </p:cNvPicPr>
          <p:nvPr/>
        </p:nvPicPr>
        <p:blipFill>
          <a:blip r:embed="rId4">
            <a:alphaModFix amt="85000"/>
          </a:blip>
          <a:stretch>
            <a:fillRect/>
          </a:stretch>
        </p:blipFill>
        <p:spPr>
          <a:xfrm>
            <a:off x="7435970" y="1415835"/>
            <a:ext cx="4339957" cy="2644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14754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E6E242C-1EDB-A0D5-AAAF-C6355B6B5DF2}"/>
              </a:ext>
            </a:extLst>
          </p:cNvPr>
          <p:cNvSpPr txBox="1"/>
          <p:nvPr/>
        </p:nvSpPr>
        <p:spPr>
          <a:xfrm>
            <a:off x="335607" y="401610"/>
            <a:ext cx="11226799" cy="1292662"/>
          </a:xfrm>
          <a:prstGeom prst="rect">
            <a:avLst/>
          </a:prstGeom>
          <a:noFill/>
        </p:spPr>
        <p:txBody>
          <a:bodyPr wrap="square">
            <a:spAutoFit/>
          </a:bodyPr>
          <a:lstStyle/>
          <a:p>
            <a:r>
              <a:rPr lang="en-US" sz="2600" b="0" i="0" u="none" strike="noStrike" dirty="0">
                <a:solidFill>
                  <a:srgbClr val="1A1C1E"/>
                </a:solidFill>
                <a:effectLst/>
                <a:latin typeface="Calibri" panose="020F0502020204030204" pitchFamily="34" charset="0"/>
                <a:cs typeface="Calibri" panose="020F0502020204030204" pitchFamily="34" charset="0"/>
              </a:rPr>
              <a:t>12.List restaurants (Name) that have received ratings from consumers older than 30.</a:t>
            </a:r>
            <a:br>
              <a:rPr lang="en-US" sz="2600" b="0" i="0" u="none" strike="noStrike" dirty="0">
                <a:solidFill>
                  <a:srgbClr val="1A1C1E"/>
                </a:solidFill>
                <a:effectLst/>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6D37274-95F4-2467-D4CA-B69BA0845F18}"/>
              </a:ext>
            </a:extLst>
          </p:cNvPr>
          <p:cNvPicPr>
            <a:picLocks noChangeAspect="1"/>
          </p:cNvPicPr>
          <p:nvPr/>
        </p:nvPicPr>
        <p:blipFill>
          <a:blip r:embed="rId2"/>
          <a:stretch>
            <a:fillRect/>
          </a:stretch>
        </p:blipFill>
        <p:spPr>
          <a:xfrm>
            <a:off x="335607" y="1554782"/>
            <a:ext cx="4869917" cy="2133574"/>
          </a:xfrm>
          <a:prstGeom prst="rect">
            <a:avLst/>
          </a:prstGeom>
        </p:spPr>
      </p:pic>
      <p:pic>
        <p:nvPicPr>
          <p:cNvPr id="10" name="Picture 9">
            <a:extLst>
              <a:ext uri="{FF2B5EF4-FFF2-40B4-BE49-F238E27FC236}">
                <a16:creationId xmlns:a16="http://schemas.microsoft.com/office/drawing/2014/main" id="{A31B0021-994E-474D-8E72-C642103DFBA8}"/>
              </a:ext>
            </a:extLst>
          </p:cNvPr>
          <p:cNvPicPr>
            <a:picLocks noChangeAspect="1"/>
          </p:cNvPicPr>
          <p:nvPr/>
        </p:nvPicPr>
        <p:blipFill>
          <a:blip r:embed="rId3"/>
          <a:stretch>
            <a:fillRect/>
          </a:stretch>
        </p:blipFill>
        <p:spPr>
          <a:xfrm>
            <a:off x="6597113" y="1554782"/>
            <a:ext cx="4629687" cy="3004450"/>
          </a:xfrm>
          <a:prstGeom prst="rect">
            <a:avLst/>
          </a:prstGeom>
        </p:spPr>
      </p:pic>
      <p:pic>
        <p:nvPicPr>
          <p:cNvPr id="3" name="Picture 2">
            <a:extLst>
              <a:ext uri="{FF2B5EF4-FFF2-40B4-BE49-F238E27FC236}">
                <a16:creationId xmlns:a16="http://schemas.microsoft.com/office/drawing/2014/main" id="{D766E8FD-3888-0C54-F0C8-C06506FB8E17}"/>
              </a:ext>
            </a:extLst>
          </p:cNvPr>
          <p:cNvPicPr>
            <a:picLocks noChangeAspect="1"/>
          </p:cNvPicPr>
          <p:nvPr/>
        </p:nvPicPr>
        <p:blipFill>
          <a:blip r:embed="rId4">
            <a:alphaModFix amt="70000"/>
          </a:blip>
          <a:stretch>
            <a:fillRect/>
          </a:stretch>
        </p:blipFill>
        <p:spPr>
          <a:xfrm>
            <a:off x="335607" y="4104796"/>
            <a:ext cx="4978414" cy="23968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3480563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47E16-0E3E-DE6B-8046-6500C6F303A5}"/>
              </a:ext>
            </a:extLst>
          </p:cNvPr>
          <p:cNvSpPr>
            <a:spLocks noGrp="1"/>
          </p:cNvSpPr>
          <p:nvPr>
            <p:ph type="ctrTitle"/>
          </p:nvPr>
        </p:nvSpPr>
        <p:spPr>
          <a:xfrm>
            <a:off x="3067078" y="635468"/>
            <a:ext cx="4911933" cy="723219"/>
          </a:xfrm>
        </p:spPr>
        <p:txBody>
          <a:bodyPr>
            <a:normAutofit/>
          </a:bodyPr>
          <a:lstStyle/>
          <a:p>
            <a:r>
              <a:rPr lang="en-US" sz="3600" b="1" dirty="0">
                <a:latin typeface="Times New Roman" panose="02020603050405020304" pitchFamily="18" charset="0"/>
                <a:cs typeface="Times New Roman" panose="02020603050405020304" pitchFamily="18" charset="0"/>
              </a:rPr>
              <a:t>TABLE OF CONTENT</a:t>
            </a:r>
          </a:p>
        </p:txBody>
      </p:sp>
      <p:sp>
        <p:nvSpPr>
          <p:cNvPr id="3" name="Subtitle 2">
            <a:extLst>
              <a:ext uri="{FF2B5EF4-FFF2-40B4-BE49-F238E27FC236}">
                <a16:creationId xmlns:a16="http://schemas.microsoft.com/office/drawing/2014/main" id="{441B3562-0E57-835A-9783-6638DFED1E50}"/>
              </a:ext>
            </a:extLst>
          </p:cNvPr>
          <p:cNvSpPr>
            <a:spLocks noGrp="1"/>
          </p:cNvSpPr>
          <p:nvPr>
            <p:ph type="subTitle" idx="1"/>
          </p:nvPr>
        </p:nvSpPr>
        <p:spPr>
          <a:xfrm>
            <a:off x="3249478" y="2094144"/>
            <a:ext cx="4729533" cy="2121189"/>
          </a:xfrm>
        </p:spPr>
        <p:txBody>
          <a:bodyPr>
            <a:normAutofit fontScale="92500" lnSpcReduction="10000"/>
          </a:bodyPr>
          <a:lstStyle/>
          <a:p>
            <a:pPr marL="508000" indent="-457200" algn="l">
              <a:buFont typeface="+mj-lt"/>
              <a:buAutoNum type="arabicPeriod"/>
            </a:pPr>
            <a:r>
              <a:rPr lang="en-US" dirty="0"/>
              <a:t>Introduction</a:t>
            </a:r>
          </a:p>
          <a:p>
            <a:pPr marL="508000" indent="-457200" algn="l">
              <a:buFont typeface="+mj-lt"/>
              <a:buAutoNum type="arabicPeriod"/>
            </a:pPr>
            <a:r>
              <a:rPr lang="en-US" dirty="0"/>
              <a:t>Problem Statement</a:t>
            </a:r>
          </a:p>
          <a:p>
            <a:pPr marL="508000" indent="-457200" algn="l">
              <a:buFont typeface="+mj-lt"/>
              <a:buAutoNum type="arabicPeriod"/>
            </a:pPr>
            <a:r>
              <a:rPr lang="en-US" dirty="0"/>
              <a:t>Tables</a:t>
            </a:r>
          </a:p>
          <a:p>
            <a:pPr marL="508000" indent="-457200" algn="l">
              <a:buFont typeface="+mj-lt"/>
              <a:buAutoNum type="arabicPeriod"/>
            </a:pPr>
            <a:r>
              <a:rPr lang="en-US" dirty="0"/>
              <a:t>ER Diagram</a:t>
            </a:r>
          </a:p>
          <a:p>
            <a:pPr marL="508000" indent="-457200" algn="l">
              <a:buFont typeface="+mj-lt"/>
              <a:buAutoNum type="arabicPeriod"/>
            </a:pPr>
            <a:r>
              <a:rPr lang="en-US" dirty="0"/>
              <a:t>Queries</a:t>
            </a:r>
          </a:p>
          <a:p>
            <a:pPr marL="50800" indent="0" algn="l"/>
            <a:endParaRPr lang="en-US" dirty="0"/>
          </a:p>
          <a:p>
            <a:pPr marL="393700" indent="-342900" algn="l">
              <a:buFont typeface="Arial" panose="020B0604020202020204" pitchFamily="34" charset="0"/>
              <a:buChar char="•"/>
            </a:pPr>
            <a:endParaRPr lang="en-US" dirty="0"/>
          </a:p>
          <a:p>
            <a:pPr marL="393700" indent="-342900" algn="l">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78722044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B78438-EC1E-F320-81CC-034D4EFE28B0}"/>
              </a:ext>
            </a:extLst>
          </p:cNvPr>
          <p:cNvSpPr txBox="1"/>
          <p:nvPr/>
        </p:nvSpPr>
        <p:spPr>
          <a:xfrm>
            <a:off x="280676" y="410196"/>
            <a:ext cx="11233629" cy="2092881"/>
          </a:xfrm>
          <a:prstGeom prst="rect">
            <a:avLst/>
          </a:prstGeom>
          <a:noFill/>
        </p:spPr>
        <p:txBody>
          <a:bodyPr wrap="square" rtlCol="0">
            <a:spAutoFit/>
          </a:bodyPr>
          <a:lstStyle/>
          <a:p>
            <a:pPr algn="just"/>
            <a:r>
              <a:rPr lang="en-US" sz="2600" dirty="0">
                <a:solidFill>
                  <a:schemeClr val="tx1"/>
                </a:solidFill>
                <a:latin typeface="Calibri" panose="020F0502020204030204" pitchFamily="34" charset="0"/>
                <a:cs typeface="Calibri" panose="020F0502020204030204" pitchFamily="34" charset="0"/>
              </a:rPr>
              <a:t>13.Find the Consumer ID and Occupation of consumers whose preferred cuisine is 'Mexican' and who have given an Overall Rating of 0 to at least one restaurant .</a:t>
            </a:r>
            <a:br>
              <a:rPr lang="en-US" sz="2600" dirty="0">
                <a:solidFill>
                  <a:schemeClr val="tx1"/>
                </a:solidFill>
                <a:latin typeface="Calibri" panose="020F0502020204030204" pitchFamily="34" charset="0"/>
                <a:cs typeface="Calibri" panose="020F0502020204030204" pitchFamily="34" charset="0"/>
              </a:rPr>
            </a:br>
            <a:br>
              <a:rPr lang="en-US" sz="2600" dirty="0">
                <a:solidFill>
                  <a:schemeClr val="tx1"/>
                </a:solidFill>
                <a:latin typeface="Calibri" panose="020F0502020204030204" pitchFamily="34" charset="0"/>
                <a:cs typeface="Calibri" panose="020F0502020204030204" pitchFamily="34" charset="0"/>
              </a:rPr>
            </a:br>
            <a:endParaRPr lang="en-US" sz="2600" dirty="0">
              <a:solidFill>
                <a:schemeClr val="tx1"/>
              </a:solidFill>
              <a:latin typeface="Calibri" panose="020F0502020204030204" pitchFamily="34" charset="0"/>
              <a:cs typeface="Calibri" panose="020F0502020204030204" pitchFamily="34" charset="0"/>
            </a:endParaRPr>
          </a:p>
          <a:p>
            <a:pPr algn="just"/>
            <a:endParaRPr lang="en-US" sz="2600" dirty="0">
              <a:solidFill>
                <a:schemeClr val="tx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C75DA5A-DA7F-9BD7-912D-3FF62FC4D6D3}"/>
              </a:ext>
            </a:extLst>
          </p:cNvPr>
          <p:cNvPicPr>
            <a:picLocks noChangeAspect="1"/>
          </p:cNvPicPr>
          <p:nvPr/>
        </p:nvPicPr>
        <p:blipFill>
          <a:blip r:embed="rId2"/>
          <a:stretch>
            <a:fillRect/>
          </a:stretch>
        </p:blipFill>
        <p:spPr>
          <a:xfrm>
            <a:off x="280676" y="1790385"/>
            <a:ext cx="6581557" cy="237741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2EFCE2A-D65C-76FD-8727-E34321312CE0}"/>
              </a:ext>
            </a:extLst>
          </p:cNvPr>
          <p:cNvPicPr>
            <a:picLocks noChangeAspect="1"/>
          </p:cNvPicPr>
          <p:nvPr/>
        </p:nvPicPr>
        <p:blipFill>
          <a:blip r:embed="rId3"/>
          <a:stretch>
            <a:fillRect/>
          </a:stretch>
        </p:blipFill>
        <p:spPr>
          <a:xfrm>
            <a:off x="7325241" y="1790385"/>
            <a:ext cx="4343400" cy="280987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59171B4-4410-6CCE-7FE7-3D8471C6267C}"/>
              </a:ext>
            </a:extLst>
          </p:cNvPr>
          <p:cNvPicPr>
            <a:picLocks noChangeAspect="1"/>
          </p:cNvPicPr>
          <p:nvPr/>
        </p:nvPicPr>
        <p:blipFill>
          <a:blip r:embed="rId4">
            <a:alphaModFix amt="70000"/>
          </a:blip>
          <a:stretch>
            <a:fillRect/>
          </a:stretch>
        </p:blipFill>
        <p:spPr>
          <a:xfrm>
            <a:off x="280676" y="4478914"/>
            <a:ext cx="3810877" cy="19688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F41FE26E-F82C-62E2-6FB0-5BAD8B8B66AD}"/>
              </a:ext>
            </a:extLst>
          </p:cNvPr>
          <p:cNvSpPr txBox="1"/>
          <p:nvPr/>
        </p:nvSpPr>
        <p:spPr>
          <a:xfrm>
            <a:off x="523359" y="4478914"/>
            <a:ext cx="1240971" cy="369332"/>
          </a:xfrm>
          <a:prstGeom prst="rect">
            <a:avLst/>
          </a:prstGeom>
          <a:noFill/>
        </p:spPr>
        <p:txBody>
          <a:bodyPr wrap="square" rtlCol="0">
            <a:spAutoFit/>
          </a:bodyPr>
          <a:lstStyle/>
          <a:p>
            <a:r>
              <a:rPr lang="en-US" sz="1800" dirty="0">
                <a:solidFill>
                  <a:schemeClr val="bg1">
                    <a:lumMod val="85000"/>
                  </a:schemeClr>
                </a:solidFill>
              </a:rPr>
              <a:t>Rating 0</a:t>
            </a:r>
          </a:p>
        </p:txBody>
      </p:sp>
    </p:spTree>
    <p:extLst>
      <p:ext uri="{BB962C8B-B14F-4D97-AF65-F5344CB8AC3E}">
        <p14:creationId xmlns:p14="http://schemas.microsoft.com/office/powerpoint/2010/main" val="10992825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676656C-505E-5249-7B83-48FA7856E389}"/>
              </a:ext>
            </a:extLst>
          </p:cNvPr>
          <p:cNvSpPr txBox="1"/>
          <p:nvPr/>
        </p:nvSpPr>
        <p:spPr>
          <a:xfrm>
            <a:off x="318019" y="-291069"/>
            <a:ext cx="11759161" cy="2092881"/>
          </a:xfrm>
          <a:prstGeom prst="rect">
            <a:avLst/>
          </a:prstGeom>
          <a:noFill/>
        </p:spPr>
        <p:txBody>
          <a:bodyPr wrap="square" rtlCol="0">
            <a:spAutoFit/>
          </a:bodyPr>
          <a:lstStyle/>
          <a:p>
            <a:pPr algn="just" fontAlgn="base"/>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14.List the names and cities of restaurants that serve 'Pizzeria' cuisine and are located in a city where at least one 'Student' consumer lives.</a:t>
            </a: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518D36B-414C-E289-EFEC-1C0919B1F783}"/>
              </a:ext>
            </a:extLst>
          </p:cNvPr>
          <p:cNvPicPr>
            <a:picLocks noChangeAspect="1"/>
          </p:cNvPicPr>
          <p:nvPr/>
        </p:nvPicPr>
        <p:blipFill>
          <a:blip r:embed="rId2"/>
          <a:stretch>
            <a:fillRect/>
          </a:stretch>
        </p:blipFill>
        <p:spPr>
          <a:xfrm>
            <a:off x="589642" y="2122661"/>
            <a:ext cx="5753100" cy="1915994"/>
          </a:xfrm>
          <a:prstGeom prst="rect">
            <a:avLst/>
          </a:prstGeom>
        </p:spPr>
      </p:pic>
      <p:pic>
        <p:nvPicPr>
          <p:cNvPr id="10" name="Picture 9">
            <a:extLst>
              <a:ext uri="{FF2B5EF4-FFF2-40B4-BE49-F238E27FC236}">
                <a16:creationId xmlns:a16="http://schemas.microsoft.com/office/drawing/2014/main" id="{E2152816-353E-D537-63E7-2A382C3CAAE5}"/>
              </a:ext>
            </a:extLst>
          </p:cNvPr>
          <p:cNvPicPr>
            <a:picLocks noChangeAspect="1"/>
          </p:cNvPicPr>
          <p:nvPr/>
        </p:nvPicPr>
        <p:blipFill>
          <a:blip r:embed="rId3"/>
          <a:stretch>
            <a:fillRect/>
          </a:stretch>
        </p:blipFill>
        <p:spPr>
          <a:xfrm>
            <a:off x="7215058" y="2122661"/>
            <a:ext cx="4276725" cy="2847975"/>
          </a:xfrm>
          <a:prstGeom prst="rect">
            <a:avLst/>
          </a:prstGeom>
        </p:spPr>
      </p:pic>
      <p:pic>
        <p:nvPicPr>
          <p:cNvPr id="2050" name="Picture 2" descr="Best pizzas in Delhi: 10 restaurants ...">
            <a:extLst>
              <a:ext uri="{FF2B5EF4-FFF2-40B4-BE49-F238E27FC236}">
                <a16:creationId xmlns:a16="http://schemas.microsoft.com/office/drawing/2014/main" id="{DE7DBE19-7D81-3801-6532-E8156A242CEE}"/>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589642" y="4246536"/>
            <a:ext cx="5753100" cy="22901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606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7A091-344B-DE34-F83E-7E7D9B05E2BB}"/>
              </a:ext>
            </a:extLst>
          </p:cNvPr>
          <p:cNvSpPr txBox="1"/>
          <p:nvPr/>
        </p:nvSpPr>
        <p:spPr>
          <a:xfrm>
            <a:off x="329686" y="695545"/>
            <a:ext cx="11532628" cy="89255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15.Find consumers (Consumer ID, Age) who are 'Social Drinkers' and have rated a restaurant that has 'No' parking.</a:t>
            </a:r>
          </a:p>
        </p:txBody>
      </p:sp>
      <p:pic>
        <p:nvPicPr>
          <p:cNvPr id="5" name="Picture 4">
            <a:extLst>
              <a:ext uri="{FF2B5EF4-FFF2-40B4-BE49-F238E27FC236}">
                <a16:creationId xmlns:a16="http://schemas.microsoft.com/office/drawing/2014/main" id="{01450247-C52D-2046-DC77-C4A78E5082CE}"/>
              </a:ext>
            </a:extLst>
          </p:cNvPr>
          <p:cNvPicPr>
            <a:picLocks noChangeAspect="1"/>
          </p:cNvPicPr>
          <p:nvPr/>
        </p:nvPicPr>
        <p:blipFill>
          <a:blip r:embed="rId2"/>
          <a:stretch>
            <a:fillRect/>
          </a:stretch>
        </p:blipFill>
        <p:spPr>
          <a:xfrm>
            <a:off x="617022" y="1986886"/>
            <a:ext cx="5770206" cy="1655504"/>
          </a:xfrm>
          <a:prstGeom prst="rect">
            <a:avLst/>
          </a:prstGeom>
        </p:spPr>
      </p:pic>
      <p:pic>
        <p:nvPicPr>
          <p:cNvPr id="6" name="Picture 5">
            <a:extLst>
              <a:ext uri="{FF2B5EF4-FFF2-40B4-BE49-F238E27FC236}">
                <a16:creationId xmlns:a16="http://schemas.microsoft.com/office/drawing/2014/main" id="{E4A6C2F6-A4F5-863C-FE54-7E42564D1576}"/>
              </a:ext>
            </a:extLst>
          </p:cNvPr>
          <p:cNvPicPr>
            <a:picLocks noChangeAspect="1"/>
          </p:cNvPicPr>
          <p:nvPr/>
        </p:nvPicPr>
        <p:blipFill>
          <a:blip r:embed="rId3"/>
          <a:stretch>
            <a:fillRect/>
          </a:stretch>
        </p:blipFill>
        <p:spPr>
          <a:xfrm>
            <a:off x="1783348" y="4461368"/>
            <a:ext cx="1933575" cy="847725"/>
          </a:xfrm>
          <a:prstGeom prst="rect">
            <a:avLst/>
          </a:prstGeom>
        </p:spPr>
      </p:pic>
      <p:pic>
        <p:nvPicPr>
          <p:cNvPr id="3074" name="Picture 2" descr="Top 10 Restaurant Survey Questions for ...">
            <a:extLst>
              <a:ext uri="{FF2B5EF4-FFF2-40B4-BE49-F238E27FC236}">
                <a16:creationId xmlns:a16="http://schemas.microsoft.com/office/drawing/2014/main" id="{A152C340-C1A2-430D-E454-FCEF1E53B1E0}"/>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7598628" y="1986886"/>
            <a:ext cx="3976350" cy="2185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01667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257D75-BB58-0F75-6A4F-A11AD2C7A96E}"/>
              </a:ext>
            </a:extLst>
          </p:cNvPr>
          <p:cNvSpPr txBox="1"/>
          <p:nvPr/>
        </p:nvSpPr>
        <p:spPr>
          <a:xfrm>
            <a:off x="382554" y="652107"/>
            <a:ext cx="11069217" cy="1292662"/>
          </a:xfrm>
          <a:prstGeom prst="rect">
            <a:avLst/>
          </a:prstGeom>
          <a:noFill/>
        </p:spPr>
        <p:txBody>
          <a:bodyPr wrap="square" rtlCol="0">
            <a:spAutoFit/>
          </a:bodyPr>
          <a:lstStyle/>
          <a:p>
            <a:pPr algn="just"/>
            <a:r>
              <a:rPr lang="en-US" sz="2600" dirty="0">
                <a:solidFill>
                  <a:schemeClr val="tx1"/>
                </a:solidFill>
                <a:latin typeface="Calibri" panose="020F0502020204030204" pitchFamily="34" charset="0"/>
                <a:cs typeface="Calibri" panose="020F0502020204030204" pitchFamily="34" charset="0"/>
              </a:rPr>
              <a:t>16. List Consumer_IDs and the count of restaurants they've rated, but only for consumers who are 'Students'. Show only students who have rated more than 2 restaurants.</a:t>
            </a:r>
          </a:p>
        </p:txBody>
      </p:sp>
      <p:pic>
        <p:nvPicPr>
          <p:cNvPr id="5" name="Picture 4">
            <a:extLst>
              <a:ext uri="{FF2B5EF4-FFF2-40B4-BE49-F238E27FC236}">
                <a16:creationId xmlns:a16="http://schemas.microsoft.com/office/drawing/2014/main" id="{A005BF6D-9C82-C5EB-8935-9F6CBB5A45FC}"/>
              </a:ext>
            </a:extLst>
          </p:cNvPr>
          <p:cNvPicPr>
            <a:picLocks noChangeAspect="1"/>
          </p:cNvPicPr>
          <p:nvPr/>
        </p:nvPicPr>
        <p:blipFill>
          <a:blip r:embed="rId2"/>
          <a:stretch>
            <a:fillRect/>
          </a:stretch>
        </p:blipFill>
        <p:spPr>
          <a:xfrm>
            <a:off x="430762" y="2195512"/>
            <a:ext cx="5486400" cy="157162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D9CAA92-D818-C723-13FE-4EA5544CA483}"/>
              </a:ext>
            </a:extLst>
          </p:cNvPr>
          <p:cNvPicPr>
            <a:picLocks noChangeAspect="1"/>
          </p:cNvPicPr>
          <p:nvPr/>
        </p:nvPicPr>
        <p:blipFill>
          <a:blip r:embed="rId3"/>
          <a:stretch>
            <a:fillRect/>
          </a:stretch>
        </p:blipFill>
        <p:spPr>
          <a:xfrm>
            <a:off x="430762" y="4138968"/>
            <a:ext cx="3409950" cy="2066925"/>
          </a:xfrm>
          <a:prstGeom prst="rect">
            <a:avLst/>
          </a:prstGeom>
          <a:ln>
            <a:noFill/>
          </a:ln>
          <a:effectLst>
            <a:outerShdw blurRad="292100" dist="139700" dir="2700000" algn="tl" rotWithShape="0">
              <a:srgbClr val="333333">
                <a:alpha val="65000"/>
              </a:srgbClr>
            </a:outerShdw>
          </a:effectLst>
        </p:spPr>
      </p:pic>
      <p:pic>
        <p:nvPicPr>
          <p:cNvPr id="4098" name="Picture 2" descr="Restaurant Data with Consumer Ratings">
            <a:extLst>
              <a:ext uri="{FF2B5EF4-FFF2-40B4-BE49-F238E27FC236}">
                <a16:creationId xmlns:a16="http://schemas.microsoft.com/office/drawing/2014/main" id="{5434D994-1893-829E-6EBE-2488D26DD88E}"/>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7420945" y="2190749"/>
            <a:ext cx="4030825" cy="25241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3425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64F03F-14BC-50E4-DDC6-E993BBA0CC23}"/>
              </a:ext>
            </a:extLst>
          </p:cNvPr>
          <p:cNvSpPr txBox="1"/>
          <p:nvPr/>
        </p:nvSpPr>
        <p:spPr>
          <a:xfrm>
            <a:off x="491414" y="565581"/>
            <a:ext cx="11700586" cy="129266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17. List the Consumer ID, Age, and this calculated Engagement Score, but only for consumers whose Engagement Score would be exactly 2 and who use ‘Public-transporation’.</a:t>
            </a:r>
          </a:p>
        </p:txBody>
      </p:sp>
      <p:pic>
        <p:nvPicPr>
          <p:cNvPr id="5" name="Picture 4">
            <a:extLst>
              <a:ext uri="{FF2B5EF4-FFF2-40B4-BE49-F238E27FC236}">
                <a16:creationId xmlns:a16="http://schemas.microsoft.com/office/drawing/2014/main" id="{0DE58A27-7840-1A66-9061-DFB39ECAF44F}"/>
              </a:ext>
            </a:extLst>
          </p:cNvPr>
          <p:cNvPicPr>
            <a:picLocks noChangeAspect="1"/>
          </p:cNvPicPr>
          <p:nvPr/>
        </p:nvPicPr>
        <p:blipFill>
          <a:blip r:embed="rId2"/>
          <a:stretch>
            <a:fillRect/>
          </a:stretch>
        </p:blipFill>
        <p:spPr>
          <a:xfrm>
            <a:off x="491414" y="2342022"/>
            <a:ext cx="6249534" cy="1443830"/>
          </a:xfrm>
          <a:prstGeom prst="rect">
            <a:avLst/>
          </a:prstGeom>
        </p:spPr>
      </p:pic>
      <p:pic>
        <p:nvPicPr>
          <p:cNvPr id="6" name="Picture 5">
            <a:extLst>
              <a:ext uri="{FF2B5EF4-FFF2-40B4-BE49-F238E27FC236}">
                <a16:creationId xmlns:a16="http://schemas.microsoft.com/office/drawing/2014/main" id="{9F61EBE3-6D3E-9F3B-BAAD-2E7816FD8687}"/>
              </a:ext>
            </a:extLst>
          </p:cNvPr>
          <p:cNvPicPr>
            <a:picLocks noChangeAspect="1"/>
          </p:cNvPicPr>
          <p:nvPr/>
        </p:nvPicPr>
        <p:blipFill>
          <a:blip r:embed="rId3"/>
          <a:stretch>
            <a:fillRect/>
          </a:stretch>
        </p:blipFill>
        <p:spPr>
          <a:xfrm>
            <a:off x="7821966" y="2342022"/>
            <a:ext cx="3878620" cy="2259012"/>
          </a:xfrm>
          <a:prstGeom prst="rect">
            <a:avLst/>
          </a:prstGeom>
        </p:spPr>
      </p:pic>
    </p:spTree>
    <p:extLst>
      <p:ext uri="{BB962C8B-B14F-4D97-AF65-F5344CB8AC3E}">
        <p14:creationId xmlns:p14="http://schemas.microsoft.com/office/powerpoint/2010/main" val="22645337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4AC496-C1AE-65A9-1C14-C401C6B038CD}"/>
              </a:ext>
            </a:extLst>
          </p:cNvPr>
          <p:cNvSpPr txBox="1"/>
          <p:nvPr/>
        </p:nvSpPr>
        <p:spPr>
          <a:xfrm>
            <a:off x="214604" y="763857"/>
            <a:ext cx="11469396" cy="2092881"/>
          </a:xfrm>
          <a:prstGeom prst="rect">
            <a:avLst/>
          </a:prstGeom>
          <a:noFill/>
        </p:spPr>
        <p:txBody>
          <a:bodyPr wrap="square" rtlCol="0">
            <a:spAutoFit/>
          </a:bodyPr>
          <a:lstStyle/>
          <a:p>
            <a:pPr fontAlgn="base"/>
            <a:r>
              <a:rPr lang="en-US" sz="2600" dirty="0">
                <a:latin typeface="Calibri" panose="020F0502020204030204" pitchFamily="34" charset="0"/>
                <a:cs typeface="Calibri" panose="020F0502020204030204" pitchFamily="34" charset="0"/>
              </a:rPr>
              <a:t>18. list the restaurant Name, City, and its calculated average Overall Rating, but only for restaurants located in 'Cuernavaca’ and whose calculated average Overall Rating is greater than 1.0.</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9F2B0A0-A1CC-7EA5-7E36-535FD4D887D9}"/>
              </a:ext>
            </a:extLst>
          </p:cNvPr>
          <p:cNvPicPr>
            <a:picLocks noChangeAspect="1"/>
          </p:cNvPicPr>
          <p:nvPr/>
        </p:nvPicPr>
        <p:blipFill>
          <a:blip r:embed="rId2"/>
          <a:stretch>
            <a:fillRect/>
          </a:stretch>
        </p:blipFill>
        <p:spPr>
          <a:xfrm>
            <a:off x="214604" y="2302671"/>
            <a:ext cx="6334125" cy="1447800"/>
          </a:xfrm>
          <a:prstGeom prst="rect">
            <a:avLst/>
          </a:prstGeom>
        </p:spPr>
      </p:pic>
      <p:pic>
        <p:nvPicPr>
          <p:cNvPr id="6" name="Picture 5">
            <a:extLst>
              <a:ext uri="{FF2B5EF4-FFF2-40B4-BE49-F238E27FC236}">
                <a16:creationId xmlns:a16="http://schemas.microsoft.com/office/drawing/2014/main" id="{3050A34F-3AD5-0CB5-9B99-169FFCF13566}"/>
              </a:ext>
            </a:extLst>
          </p:cNvPr>
          <p:cNvPicPr>
            <a:picLocks noChangeAspect="1"/>
          </p:cNvPicPr>
          <p:nvPr/>
        </p:nvPicPr>
        <p:blipFill>
          <a:blip r:embed="rId3"/>
          <a:stretch>
            <a:fillRect/>
          </a:stretch>
        </p:blipFill>
        <p:spPr>
          <a:xfrm>
            <a:off x="320675" y="4001263"/>
            <a:ext cx="4819650" cy="2247900"/>
          </a:xfrm>
          <a:prstGeom prst="rect">
            <a:avLst/>
          </a:prstGeom>
        </p:spPr>
      </p:pic>
      <p:pic>
        <p:nvPicPr>
          <p:cNvPr id="6146" name="Picture 2" descr="THE 10 BEST Local Eats in Cuernavaca ...">
            <a:extLst>
              <a:ext uri="{FF2B5EF4-FFF2-40B4-BE49-F238E27FC236}">
                <a16:creationId xmlns:a16="http://schemas.microsoft.com/office/drawing/2014/main" id="{0F49E420-85FC-FACE-C94E-3B221B9B8688}"/>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7170187" y="2302671"/>
            <a:ext cx="4513813" cy="2426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4040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A3486-1FAA-0FB1-F428-B9B3CE641C50}"/>
              </a:ext>
            </a:extLst>
          </p:cNvPr>
          <p:cNvSpPr txBox="1"/>
          <p:nvPr/>
        </p:nvSpPr>
        <p:spPr>
          <a:xfrm>
            <a:off x="294433" y="626188"/>
            <a:ext cx="11360539" cy="129266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19.Find consumers (Consumer ID, Age) who are 'Married' and whose Food Rating for any restaurant is equal to their  Service Rating for that same restaurant, but only consider ratings where the Overall Rating was 2.</a:t>
            </a:r>
          </a:p>
        </p:txBody>
      </p:sp>
      <p:pic>
        <p:nvPicPr>
          <p:cNvPr id="5" name="Picture 4">
            <a:extLst>
              <a:ext uri="{FF2B5EF4-FFF2-40B4-BE49-F238E27FC236}">
                <a16:creationId xmlns:a16="http://schemas.microsoft.com/office/drawing/2014/main" id="{314A2654-95DA-5188-5C12-9621206071F7}"/>
              </a:ext>
            </a:extLst>
          </p:cNvPr>
          <p:cNvPicPr>
            <a:picLocks noChangeAspect="1"/>
          </p:cNvPicPr>
          <p:nvPr/>
        </p:nvPicPr>
        <p:blipFill>
          <a:blip r:embed="rId2"/>
          <a:stretch>
            <a:fillRect/>
          </a:stretch>
        </p:blipFill>
        <p:spPr>
          <a:xfrm>
            <a:off x="469252" y="2170531"/>
            <a:ext cx="5391150" cy="1600200"/>
          </a:xfrm>
          <a:prstGeom prst="rect">
            <a:avLst/>
          </a:prstGeom>
        </p:spPr>
      </p:pic>
      <p:pic>
        <p:nvPicPr>
          <p:cNvPr id="6" name="Picture 5">
            <a:extLst>
              <a:ext uri="{FF2B5EF4-FFF2-40B4-BE49-F238E27FC236}">
                <a16:creationId xmlns:a16="http://schemas.microsoft.com/office/drawing/2014/main" id="{5E904BAC-5060-5BA2-B23D-D51496F77C47}"/>
              </a:ext>
            </a:extLst>
          </p:cNvPr>
          <p:cNvPicPr>
            <a:picLocks noChangeAspect="1"/>
          </p:cNvPicPr>
          <p:nvPr/>
        </p:nvPicPr>
        <p:blipFill>
          <a:blip r:embed="rId3"/>
          <a:stretch>
            <a:fillRect/>
          </a:stretch>
        </p:blipFill>
        <p:spPr>
          <a:xfrm>
            <a:off x="469252" y="4022412"/>
            <a:ext cx="4095750" cy="2428875"/>
          </a:xfrm>
          <a:prstGeom prst="rect">
            <a:avLst/>
          </a:prstGeom>
        </p:spPr>
      </p:pic>
      <p:pic>
        <p:nvPicPr>
          <p:cNvPr id="2" name="Picture 2" descr="How People Choose Restaurants: Top 10 ...">
            <a:extLst>
              <a:ext uri="{FF2B5EF4-FFF2-40B4-BE49-F238E27FC236}">
                <a16:creationId xmlns:a16="http://schemas.microsoft.com/office/drawing/2014/main" id="{A97FD058-3106-F9CD-480F-0B62DBA434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4000"/>
                    </a14:imgEffect>
                  </a14:imgLayer>
                </a14:imgProps>
              </a:ext>
              <a:ext uri="{28A0092B-C50C-407E-A947-70E740481C1C}">
                <a14:useLocalDpi xmlns:a14="http://schemas.microsoft.com/office/drawing/2010/main" val="0"/>
              </a:ext>
            </a:extLst>
          </a:blip>
          <a:srcRect/>
          <a:stretch>
            <a:fillRect/>
          </a:stretch>
        </p:blipFill>
        <p:spPr bwMode="auto">
          <a:xfrm>
            <a:off x="7005482" y="2170531"/>
            <a:ext cx="4649490" cy="2768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57112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C3181A-EB67-41DD-C349-EC186F13372F}"/>
              </a:ext>
            </a:extLst>
          </p:cNvPr>
          <p:cNvSpPr txBox="1"/>
          <p:nvPr/>
        </p:nvSpPr>
        <p:spPr>
          <a:xfrm>
            <a:off x="447870" y="634482"/>
            <a:ext cx="11644603" cy="209288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20 .List Consumer ID, Age, and the Name of any restaurant they rated, but only for consumers who are 'Employed' and have given a Food Rating of 0 to at least one restaurant located in 'Ciudad Victoria'.</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F4843E3-8B47-020F-464B-FD6BC6ABB7C1}"/>
              </a:ext>
            </a:extLst>
          </p:cNvPr>
          <p:cNvPicPr>
            <a:picLocks noChangeAspect="1"/>
          </p:cNvPicPr>
          <p:nvPr/>
        </p:nvPicPr>
        <p:blipFill>
          <a:blip r:embed="rId2"/>
          <a:stretch>
            <a:fillRect/>
          </a:stretch>
        </p:blipFill>
        <p:spPr>
          <a:xfrm>
            <a:off x="555852" y="2157672"/>
            <a:ext cx="5934074" cy="2322805"/>
          </a:xfrm>
          <a:prstGeom prst="rect">
            <a:avLst/>
          </a:prstGeom>
        </p:spPr>
      </p:pic>
      <p:pic>
        <p:nvPicPr>
          <p:cNvPr id="6" name="Picture 5">
            <a:extLst>
              <a:ext uri="{FF2B5EF4-FFF2-40B4-BE49-F238E27FC236}">
                <a16:creationId xmlns:a16="http://schemas.microsoft.com/office/drawing/2014/main" id="{554D36ED-B970-FBC5-1410-D969AC1998A0}"/>
              </a:ext>
            </a:extLst>
          </p:cNvPr>
          <p:cNvPicPr>
            <a:picLocks noChangeAspect="1"/>
          </p:cNvPicPr>
          <p:nvPr/>
        </p:nvPicPr>
        <p:blipFill>
          <a:blip r:embed="rId3"/>
          <a:stretch>
            <a:fillRect/>
          </a:stretch>
        </p:blipFill>
        <p:spPr>
          <a:xfrm>
            <a:off x="555852" y="5172334"/>
            <a:ext cx="2076450" cy="685800"/>
          </a:xfrm>
          <a:prstGeom prst="rect">
            <a:avLst/>
          </a:prstGeom>
        </p:spPr>
      </p:pic>
      <p:pic>
        <p:nvPicPr>
          <p:cNvPr id="1026" name="Picture 2" descr="6,200+ Restaurant Reviews Stock Photos ...">
            <a:extLst>
              <a:ext uri="{FF2B5EF4-FFF2-40B4-BE49-F238E27FC236}">
                <a16:creationId xmlns:a16="http://schemas.microsoft.com/office/drawing/2014/main" id="{B7C787B8-2302-64F3-E1DD-194123C989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65000"/>
                    </a14:imgEffect>
                  </a14:imgLayer>
                </a14:imgProps>
              </a:ext>
              <a:ext uri="{28A0092B-C50C-407E-A947-70E740481C1C}">
                <a14:useLocalDpi xmlns:a14="http://schemas.microsoft.com/office/drawing/2010/main" val="0"/>
              </a:ext>
            </a:extLst>
          </a:blip>
          <a:srcRect/>
          <a:stretch>
            <a:fillRect/>
          </a:stretch>
        </p:blipFill>
        <p:spPr bwMode="auto">
          <a:xfrm>
            <a:off x="7299702" y="2157672"/>
            <a:ext cx="4444428" cy="2322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5627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E6E08-D982-D742-90D8-2FA164B18590}"/>
              </a:ext>
            </a:extLst>
          </p:cNvPr>
          <p:cNvSpPr txBox="1"/>
          <p:nvPr/>
        </p:nvSpPr>
        <p:spPr>
          <a:xfrm>
            <a:off x="335902" y="522514"/>
            <a:ext cx="11709919" cy="169277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21.Using a CTE, find all consumers who live in 'San Luis Potosi'. Then, list their Consumer ID, Age, and the Name of any Mexican restaurant they have rated with an Overall Rating of 2.</a:t>
            </a: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D722756-C4C1-FDB1-7DDD-CF542902FBB5}"/>
              </a:ext>
            </a:extLst>
          </p:cNvPr>
          <p:cNvPicPr>
            <a:picLocks noChangeAspect="1"/>
          </p:cNvPicPr>
          <p:nvPr/>
        </p:nvPicPr>
        <p:blipFill>
          <a:blip r:embed="rId2"/>
          <a:stretch>
            <a:fillRect/>
          </a:stretch>
        </p:blipFill>
        <p:spPr>
          <a:xfrm>
            <a:off x="342900" y="2609059"/>
            <a:ext cx="5753100" cy="3009899"/>
          </a:xfrm>
          <a:prstGeom prst="rect">
            <a:avLst/>
          </a:prstGeom>
        </p:spPr>
      </p:pic>
      <p:pic>
        <p:nvPicPr>
          <p:cNvPr id="6" name="Picture 5">
            <a:extLst>
              <a:ext uri="{FF2B5EF4-FFF2-40B4-BE49-F238E27FC236}">
                <a16:creationId xmlns:a16="http://schemas.microsoft.com/office/drawing/2014/main" id="{B9D1A009-D02B-3293-01E9-F1C79AB41D5C}"/>
              </a:ext>
            </a:extLst>
          </p:cNvPr>
          <p:cNvPicPr>
            <a:picLocks noChangeAspect="1"/>
          </p:cNvPicPr>
          <p:nvPr/>
        </p:nvPicPr>
        <p:blipFill>
          <a:blip r:embed="rId3"/>
          <a:stretch>
            <a:fillRect/>
          </a:stretch>
        </p:blipFill>
        <p:spPr>
          <a:xfrm>
            <a:off x="7125419" y="2609060"/>
            <a:ext cx="3881887" cy="3009899"/>
          </a:xfrm>
          <a:prstGeom prst="rect">
            <a:avLst/>
          </a:prstGeom>
        </p:spPr>
      </p:pic>
    </p:spTree>
    <p:extLst>
      <p:ext uri="{BB962C8B-B14F-4D97-AF65-F5344CB8AC3E}">
        <p14:creationId xmlns:p14="http://schemas.microsoft.com/office/powerpoint/2010/main" val="250381494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E0157-F941-5305-D3D9-8DE121C37C66}"/>
              </a:ext>
            </a:extLst>
          </p:cNvPr>
          <p:cNvSpPr txBox="1"/>
          <p:nvPr/>
        </p:nvSpPr>
        <p:spPr>
          <a:xfrm flipH="1">
            <a:off x="397791" y="442717"/>
            <a:ext cx="10273004" cy="129266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22.For each Occupation, find the average age of consumers. Only consider consumers who have made at least one rating. </a:t>
            </a: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C9E0B0-D174-3266-733A-E63E0E182034}"/>
              </a:ext>
            </a:extLst>
          </p:cNvPr>
          <p:cNvPicPr>
            <a:picLocks noChangeAspect="1"/>
          </p:cNvPicPr>
          <p:nvPr/>
        </p:nvPicPr>
        <p:blipFill>
          <a:blip r:embed="rId2"/>
          <a:stretch>
            <a:fillRect/>
          </a:stretch>
        </p:blipFill>
        <p:spPr>
          <a:xfrm>
            <a:off x="397791" y="1549112"/>
            <a:ext cx="6574129" cy="27080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3893D51-7291-0312-E0B1-9D41687E566E}"/>
              </a:ext>
            </a:extLst>
          </p:cNvPr>
          <p:cNvPicPr>
            <a:picLocks noChangeAspect="1"/>
          </p:cNvPicPr>
          <p:nvPr/>
        </p:nvPicPr>
        <p:blipFill>
          <a:blip r:embed="rId3"/>
          <a:stretch>
            <a:fillRect/>
          </a:stretch>
        </p:blipFill>
        <p:spPr>
          <a:xfrm>
            <a:off x="397791" y="4599783"/>
            <a:ext cx="3288004" cy="1815500"/>
          </a:xfrm>
          <a:prstGeom prst="rect">
            <a:avLst/>
          </a:prstGeom>
          <a:ln>
            <a:noFill/>
          </a:ln>
          <a:effectLst>
            <a:outerShdw blurRad="292100" dist="139700" dir="2700000" algn="tl" rotWithShape="0">
              <a:srgbClr val="333333">
                <a:alpha val="65000"/>
              </a:srgbClr>
            </a:outerShdw>
          </a:effectLst>
        </p:spPr>
      </p:pic>
      <p:pic>
        <p:nvPicPr>
          <p:cNvPr id="2052" name="Picture 4" descr="Restaurant Review System. Collect ...">
            <a:extLst>
              <a:ext uri="{FF2B5EF4-FFF2-40B4-BE49-F238E27FC236}">
                <a16:creationId xmlns:a16="http://schemas.microsoft.com/office/drawing/2014/main" id="{D9C15F98-626E-1FB8-465C-0E3CC61C718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697681" y="1549112"/>
            <a:ext cx="3859461" cy="2708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0339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5224-FE46-D883-BB97-BA8AC20016B9}"/>
              </a:ext>
            </a:extLst>
          </p:cNvPr>
          <p:cNvSpPr>
            <a:spLocks noGrp="1"/>
          </p:cNvSpPr>
          <p:nvPr>
            <p:ph type="ctrTitle"/>
          </p:nvPr>
        </p:nvSpPr>
        <p:spPr>
          <a:xfrm>
            <a:off x="3344377" y="300304"/>
            <a:ext cx="4027134" cy="701449"/>
          </a:xfrm>
        </p:spPr>
        <p:txBody>
          <a:bodyPr>
            <a:normAutofit/>
          </a:bodyPr>
          <a:lstStyle/>
          <a:p>
            <a:r>
              <a:rPr lang="en-US" sz="3200" b="1"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FCA42421-A11B-1901-09F9-72DFC2BEB382}"/>
              </a:ext>
            </a:extLst>
          </p:cNvPr>
          <p:cNvSpPr txBox="1"/>
          <p:nvPr/>
        </p:nvSpPr>
        <p:spPr>
          <a:xfrm>
            <a:off x="391887" y="1222770"/>
            <a:ext cx="11038114" cy="5909310"/>
          </a:xfrm>
          <a:prstGeom prst="rect">
            <a:avLst/>
          </a:prstGeom>
          <a:noFill/>
        </p:spPr>
        <p:txBody>
          <a:bodyPr wrap="square">
            <a:spAutoFit/>
          </a:bodyPr>
          <a:lstStyle/>
          <a:p>
            <a:pPr marL="342900" indent="-342900">
              <a:buFont typeface="Arial" panose="020B0604020202020204" pitchFamily="34" charset="0"/>
              <a:buChar char="•"/>
            </a:pPr>
            <a:r>
              <a:rPr lang="en-US" sz="1800" dirty="0">
                <a:effectLst/>
              </a:rPr>
              <a:t>Restaurants and consumer data typically involve tracking information about customers, customer preferences,</a:t>
            </a:r>
            <a:r>
              <a:rPr lang="en-US" sz="1800" dirty="0"/>
              <a:t> restaurants , restaurant cuisines ,ratings</a:t>
            </a:r>
            <a:r>
              <a:rPr lang="en-US" sz="1800" dirty="0">
                <a:effectLst/>
              </a:rPr>
              <a:t> . </a:t>
            </a:r>
            <a:endParaRPr lang="en-US" sz="1800" dirty="0"/>
          </a:p>
          <a:p>
            <a:pPr marL="342900" indent="-342900">
              <a:buFont typeface="Arial" panose="020B0604020202020204" pitchFamily="34" charset="0"/>
              <a:buChar char="•"/>
            </a:pPr>
            <a:endParaRPr lang="en-US" sz="1800" dirty="0">
              <a:effectLst/>
            </a:endParaRPr>
          </a:p>
          <a:p>
            <a:pPr marL="342900" indent="-342900">
              <a:buFont typeface="Arial" panose="020B0604020202020204" pitchFamily="34" charset="0"/>
              <a:buChar char="•"/>
            </a:pPr>
            <a:r>
              <a:rPr lang="en-US" sz="1800" dirty="0">
                <a:effectLst/>
              </a:rPr>
              <a:t>This project involve about the restaurant and consumer relationship with usag</a:t>
            </a:r>
            <a:r>
              <a:rPr lang="en-US" sz="1800" dirty="0"/>
              <a:t>e of some entities.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SQL as it  provides a structured way to handle large datasets, ensuring efficient data organization, querying, and reporting for decision-making.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Using SQL for a restaurant dataset offers powerful ways to manage, analyze, and derive insights from data related to customers, orders, menu items, and operations</a:t>
            </a:r>
          </a:p>
          <a:p>
            <a:pPr marL="342900" indent="-342900">
              <a:buFont typeface="Arial" panose="020B0604020202020204" pitchFamily="34" charset="0"/>
              <a:buChar char="•"/>
            </a:pPr>
            <a:endParaRPr lang="en-US" sz="1800" dirty="0">
              <a:effectLst/>
            </a:endParaRPr>
          </a:p>
          <a:p>
            <a:pPr marL="342900" indent="-342900">
              <a:buFont typeface="Arial" panose="020B0604020202020204" pitchFamily="34" charset="0"/>
              <a:buChar char="•"/>
            </a:pPr>
            <a:r>
              <a:rPr lang="en-US" sz="1800" dirty="0"/>
              <a:t>It offers hands-on experience in understanding data relationships and operational  workflows.</a:t>
            </a:r>
          </a:p>
          <a:p>
            <a:pPr marL="342900" indent="-342900">
              <a:buFont typeface="Arial" panose="020B0604020202020204" pitchFamily="34" charset="0"/>
              <a:buChar char="•"/>
            </a:pPr>
            <a:endParaRPr lang="en-US" sz="1800" dirty="0">
              <a:effectLst/>
            </a:endParaRPr>
          </a:p>
          <a:p>
            <a:pPr marL="342900" indent="-342900">
              <a:buFont typeface="Arial" panose="020B0604020202020204" pitchFamily="34" charset="0"/>
              <a:buChar char="•"/>
            </a:pPr>
            <a:r>
              <a:rPr lang="en-US" sz="1800" dirty="0"/>
              <a:t>A relational database can store this data in tables, with SQL queries used to retrieve, manipulate, and analyze it.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Goal of improving decision-making and operational efficiency through data analysis in a restaurant dataset using SQL.</a:t>
            </a:r>
          </a:p>
          <a:p>
            <a:endParaRPr lang="en-US" sz="1800" dirty="0"/>
          </a:p>
          <a:p>
            <a:pPr marL="342900" indent="-342900">
              <a:buFont typeface="Arial" panose="020B0604020202020204" pitchFamily="34" charset="0"/>
              <a:buChar char="•"/>
            </a:pPr>
            <a:endParaRPr lang="en-US" sz="1800" dirty="0"/>
          </a:p>
          <a:p>
            <a:pPr>
              <a:buNone/>
            </a:pPr>
            <a:endParaRPr lang="en-US" sz="1800" dirty="0">
              <a:effectLst/>
            </a:endParaRPr>
          </a:p>
        </p:txBody>
      </p:sp>
    </p:spTree>
    <p:extLst>
      <p:ext uri="{BB962C8B-B14F-4D97-AF65-F5344CB8AC3E}">
        <p14:creationId xmlns:p14="http://schemas.microsoft.com/office/powerpoint/2010/main" val="17461315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4373A0-56E4-450D-CDD6-1EFC4E3C2896}"/>
              </a:ext>
            </a:extLst>
          </p:cNvPr>
          <p:cNvSpPr txBox="1"/>
          <p:nvPr/>
        </p:nvSpPr>
        <p:spPr>
          <a:xfrm>
            <a:off x="241041" y="709127"/>
            <a:ext cx="11709918" cy="1292662"/>
          </a:xfrm>
          <a:prstGeom prst="rect">
            <a:avLst/>
          </a:prstGeom>
          <a:noFill/>
        </p:spPr>
        <p:txBody>
          <a:bodyPr wrap="square" rtlCol="0">
            <a:spAutoFit/>
          </a:bodyPr>
          <a:lstStyle/>
          <a:p>
            <a:pPr fontAlgn="base"/>
            <a:r>
              <a:rPr lang="en-US" sz="2600" dirty="0">
                <a:latin typeface="Calibri" panose="020F0502020204030204" pitchFamily="34" charset="0"/>
                <a:cs typeface="Calibri" panose="020F0502020204030204" pitchFamily="34" charset="0"/>
              </a:rPr>
              <a:t> 23 .To get all ratings for restaurants in 'Cuernavaca', rank these ratings within each restaurant based on Overall Rating . Display Restaurant ID, Consumer ID, Overall Rating, and the Rating Rank.</a:t>
            </a:r>
            <a:endParaRPr lang="en-US" sz="26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90C69DD-CC33-B898-E7AB-D6050269E0D2}"/>
              </a:ext>
            </a:extLst>
          </p:cNvPr>
          <p:cNvPicPr>
            <a:picLocks noChangeAspect="1"/>
          </p:cNvPicPr>
          <p:nvPr/>
        </p:nvPicPr>
        <p:blipFill>
          <a:blip r:embed="rId2"/>
          <a:stretch>
            <a:fillRect/>
          </a:stretch>
        </p:blipFill>
        <p:spPr>
          <a:xfrm>
            <a:off x="111351" y="2407168"/>
            <a:ext cx="7581220" cy="29527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E2E732B-A016-111F-DC72-843F123B6A94}"/>
              </a:ext>
            </a:extLst>
          </p:cNvPr>
          <p:cNvPicPr>
            <a:picLocks noChangeAspect="1"/>
          </p:cNvPicPr>
          <p:nvPr/>
        </p:nvPicPr>
        <p:blipFill>
          <a:blip r:embed="rId3"/>
          <a:stretch>
            <a:fillRect/>
          </a:stretch>
        </p:blipFill>
        <p:spPr>
          <a:xfrm>
            <a:off x="7777974" y="2407168"/>
            <a:ext cx="4302675" cy="2244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80017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81BC1E-B689-AF1C-797E-83B50EB851A9}"/>
              </a:ext>
            </a:extLst>
          </p:cNvPr>
          <p:cNvSpPr txBox="1"/>
          <p:nvPr/>
        </p:nvSpPr>
        <p:spPr>
          <a:xfrm>
            <a:off x="335902" y="543417"/>
            <a:ext cx="11336694" cy="2092881"/>
          </a:xfrm>
          <a:prstGeom prst="rect">
            <a:avLst/>
          </a:prstGeom>
          <a:noFill/>
        </p:spPr>
        <p:txBody>
          <a:bodyPr wrap="square" rtlCol="0">
            <a:spAutoFit/>
          </a:bodyPr>
          <a:lstStyle/>
          <a:p>
            <a:pPr fontAlgn="base"/>
            <a:r>
              <a:rPr lang="en-US" sz="2600" dirty="0">
                <a:latin typeface="Calibri" panose="020F0502020204030204" pitchFamily="34" charset="0"/>
                <a:cs typeface="Calibri" panose="020F0502020204030204" pitchFamily="34" charset="0"/>
              </a:rPr>
              <a:t>24.For each rating, show the Consumer_ID, Restaurant_ID, Overall_Rating  and  display the average Overall_Rating given by that specific consumer across all their ratings.</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endParaRPr lang="en-US" sz="26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A888C47-C1E4-1BA4-6F1D-8E7F7A7C8C68}"/>
              </a:ext>
            </a:extLst>
          </p:cNvPr>
          <p:cNvPicPr>
            <a:picLocks noChangeAspect="1"/>
          </p:cNvPicPr>
          <p:nvPr/>
        </p:nvPicPr>
        <p:blipFill>
          <a:blip r:embed="rId2"/>
          <a:stretch>
            <a:fillRect/>
          </a:stretch>
        </p:blipFill>
        <p:spPr>
          <a:xfrm>
            <a:off x="335902" y="3721322"/>
            <a:ext cx="5181600" cy="2514600"/>
          </a:xfrm>
          <a:prstGeom prst="rect">
            <a:avLst/>
          </a:prstGeom>
          <a:ln>
            <a:noFill/>
          </a:ln>
          <a:effectLst>
            <a:outerShdw blurRad="292100" dist="139700" dir="2700000" algn="tl" rotWithShape="0">
              <a:srgbClr val="333333">
                <a:alpha val="65000"/>
              </a:srgbClr>
            </a:outerShdw>
          </a:effectLst>
        </p:spPr>
      </p:pic>
      <p:pic>
        <p:nvPicPr>
          <p:cNvPr id="3" name="Picture 2" descr="A close-up of a white background&#10;&#10;AI-generated content may be incorrect.">
            <a:extLst>
              <a:ext uri="{FF2B5EF4-FFF2-40B4-BE49-F238E27FC236}">
                <a16:creationId xmlns:a16="http://schemas.microsoft.com/office/drawing/2014/main" id="{F4B8321F-3074-AC86-1BC9-5A757030EEE7}"/>
              </a:ext>
            </a:extLst>
          </p:cNvPr>
          <p:cNvPicPr>
            <a:picLocks noChangeAspect="1"/>
          </p:cNvPicPr>
          <p:nvPr/>
        </p:nvPicPr>
        <p:blipFill>
          <a:blip r:embed="rId3"/>
          <a:stretch>
            <a:fillRect/>
          </a:stretch>
        </p:blipFill>
        <p:spPr>
          <a:xfrm>
            <a:off x="335902" y="2025467"/>
            <a:ext cx="5760098" cy="1221661"/>
          </a:xfrm>
          <a:prstGeom prst="rect">
            <a:avLst/>
          </a:prstGeom>
          <a:ln>
            <a:noFill/>
          </a:ln>
          <a:effectLst>
            <a:outerShdw blurRad="292100" dist="139700" dir="2700000" algn="tl" rotWithShape="0">
              <a:srgbClr val="333333">
                <a:alpha val="65000"/>
              </a:srgbClr>
            </a:outerShdw>
          </a:effectLst>
        </p:spPr>
      </p:pic>
      <p:pic>
        <p:nvPicPr>
          <p:cNvPr id="8194" name="Picture 2" descr="rated 🇲🇽 Mexican foods ...">
            <a:extLst>
              <a:ext uri="{FF2B5EF4-FFF2-40B4-BE49-F238E27FC236}">
                <a16:creationId xmlns:a16="http://schemas.microsoft.com/office/drawing/2014/main" id="{7C3AB590-91EE-C635-779F-868DCF1FDF3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224516" y="2025467"/>
            <a:ext cx="3862584" cy="29608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675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DF21DE-A0D8-7121-A2D5-31A9D1622A48}"/>
              </a:ext>
            </a:extLst>
          </p:cNvPr>
          <p:cNvSpPr txBox="1"/>
          <p:nvPr/>
        </p:nvSpPr>
        <p:spPr>
          <a:xfrm>
            <a:off x="330740" y="457201"/>
            <a:ext cx="11643545" cy="209288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25.Identify students who have a 'Low' budget. Then, for each of these students, list their top 3 most preferred cuisines based on the order they appear in the Consumer Preferences table.</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9A254F8-1E3B-FBFA-0B4A-450558C20BF2}"/>
              </a:ext>
            </a:extLst>
          </p:cNvPr>
          <p:cNvPicPr>
            <a:picLocks noChangeAspect="1"/>
          </p:cNvPicPr>
          <p:nvPr/>
        </p:nvPicPr>
        <p:blipFill>
          <a:blip r:embed="rId2"/>
          <a:stretch>
            <a:fillRect/>
          </a:stretch>
        </p:blipFill>
        <p:spPr>
          <a:xfrm>
            <a:off x="458281" y="1915668"/>
            <a:ext cx="6096000" cy="43338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2C19F7C-8642-74F9-E67B-7ADF7A7EB2AE}"/>
              </a:ext>
            </a:extLst>
          </p:cNvPr>
          <p:cNvPicPr>
            <a:picLocks noChangeAspect="1"/>
          </p:cNvPicPr>
          <p:nvPr/>
        </p:nvPicPr>
        <p:blipFill>
          <a:blip r:embed="rId3"/>
          <a:stretch>
            <a:fillRect/>
          </a:stretch>
        </p:blipFill>
        <p:spPr>
          <a:xfrm>
            <a:off x="7838018" y="1915668"/>
            <a:ext cx="3112706" cy="2532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43350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C102C-F07C-3D98-2875-68ED99C22BD0}"/>
              </a:ext>
            </a:extLst>
          </p:cNvPr>
          <p:cNvSpPr txBox="1"/>
          <p:nvPr/>
        </p:nvSpPr>
        <p:spPr>
          <a:xfrm>
            <a:off x="314679" y="505910"/>
            <a:ext cx="11562642" cy="209288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26.Consider all ratings made by 'Consumer ID' = 'U1008'. For each rating, show the Restaurant ID, Overall Rating, and the Overall Rating of the </a:t>
            </a:r>
            <a:r>
              <a:rPr lang="en-US" sz="2600" i="1" dirty="0">
                <a:latin typeface="Calibri" panose="020F0502020204030204" pitchFamily="34" charset="0"/>
                <a:cs typeface="Calibri" panose="020F0502020204030204" pitchFamily="34" charset="0"/>
              </a:rPr>
              <a:t>next</a:t>
            </a:r>
            <a:r>
              <a:rPr lang="en-US" sz="2600" dirty="0">
                <a:latin typeface="Calibri" panose="020F0502020204030204" pitchFamily="34" charset="0"/>
                <a:cs typeface="Calibri" panose="020F0502020204030204" pitchFamily="34" charset="0"/>
              </a:rPr>
              <a:t> restaurant they rated, ordered by Restaurant ID  </a:t>
            </a:r>
          </a:p>
          <a:p>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CB2C680-91DF-D4F0-A1B1-4DA25F17462D}"/>
              </a:ext>
            </a:extLst>
          </p:cNvPr>
          <p:cNvPicPr>
            <a:picLocks noChangeAspect="1"/>
          </p:cNvPicPr>
          <p:nvPr/>
        </p:nvPicPr>
        <p:blipFill>
          <a:blip r:embed="rId2"/>
          <a:stretch>
            <a:fillRect/>
          </a:stretch>
        </p:blipFill>
        <p:spPr>
          <a:xfrm>
            <a:off x="7040993" y="2118359"/>
            <a:ext cx="4076700" cy="2092881"/>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AI-generated content may be incorrect.">
            <a:extLst>
              <a:ext uri="{FF2B5EF4-FFF2-40B4-BE49-F238E27FC236}">
                <a16:creationId xmlns:a16="http://schemas.microsoft.com/office/drawing/2014/main" id="{D3BD7C17-63B7-0972-24E4-8ADA992A801F}"/>
              </a:ext>
            </a:extLst>
          </p:cNvPr>
          <p:cNvPicPr>
            <a:picLocks noChangeAspect="1"/>
          </p:cNvPicPr>
          <p:nvPr/>
        </p:nvPicPr>
        <p:blipFill>
          <a:blip r:embed="rId3"/>
          <a:stretch>
            <a:fillRect/>
          </a:stretch>
        </p:blipFill>
        <p:spPr>
          <a:xfrm>
            <a:off x="314679" y="2118360"/>
            <a:ext cx="5966687" cy="3288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45605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C721F8-73AF-51D4-BD65-98169B1EF8F0}"/>
              </a:ext>
            </a:extLst>
          </p:cNvPr>
          <p:cNvSpPr txBox="1"/>
          <p:nvPr/>
        </p:nvSpPr>
        <p:spPr>
          <a:xfrm>
            <a:off x="450980" y="427135"/>
            <a:ext cx="11290040" cy="2893100"/>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27.Create a VIEW named Highly Rated Mexican Restaurants that shows the Restaurant ID, Name, and City of all Mexican restaurants that have an average Overall Rating greater than 1.5.</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endParaRPr lang="en-US" sz="2600" b="1"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3D6A6F7-24A7-D8C4-6A50-2D54FC728C4C}"/>
              </a:ext>
            </a:extLst>
          </p:cNvPr>
          <p:cNvPicPr>
            <a:picLocks noChangeAspect="1"/>
          </p:cNvPicPr>
          <p:nvPr/>
        </p:nvPicPr>
        <p:blipFill>
          <a:blip r:embed="rId2"/>
          <a:stretch>
            <a:fillRect/>
          </a:stretch>
        </p:blipFill>
        <p:spPr>
          <a:xfrm>
            <a:off x="7433708" y="1873685"/>
            <a:ext cx="3739735" cy="1754326"/>
          </a:xfrm>
          <a:prstGeom prst="rect">
            <a:avLst/>
          </a:prstGeom>
          <a:ln>
            <a:noFill/>
          </a:ln>
          <a:effectLst>
            <a:outerShdw blurRad="292100" dist="139700" dir="2700000" algn="tl" rotWithShape="0">
              <a:srgbClr val="333333">
                <a:alpha val="65000"/>
              </a:srgbClr>
            </a:outerShdw>
          </a:effectLst>
        </p:spPr>
      </p:pic>
      <p:pic>
        <p:nvPicPr>
          <p:cNvPr id="8" name="Picture 7" descr="A computer code with text&#10;&#10;AI-generated content may be incorrect.">
            <a:extLst>
              <a:ext uri="{FF2B5EF4-FFF2-40B4-BE49-F238E27FC236}">
                <a16:creationId xmlns:a16="http://schemas.microsoft.com/office/drawing/2014/main" id="{44A468B3-3839-B7CF-60D6-AD4BC1A7E34F}"/>
              </a:ext>
            </a:extLst>
          </p:cNvPr>
          <p:cNvPicPr>
            <a:picLocks noChangeAspect="1"/>
          </p:cNvPicPr>
          <p:nvPr/>
        </p:nvPicPr>
        <p:blipFill>
          <a:blip r:embed="rId3"/>
          <a:stretch>
            <a:fillRect/>
          </a:stretch>
        </p:blipFill>
        <p:spPr>
          <a:xfrm>
            <a:off x="360669" y="1873685"/>
            <a:ext cx="6218541" cy="4020809"/>
          </a:xfrm>
          <a:prstGeom prst="rect">
            <a:avLst/>
          </a:prstGeom>
          <a:ln>
            <a:noFill/>
          </a:ln>
          <a:effectLst>
            <a:outerShdw blurRad="292100" dist="139700" dir="2700000" algn="tl" rotWithShape="0">
              <a:srgbClr val="333333">
                <a:alpha val="65000"/>
              </a:srgbClr>
            </a:outerShdw>
          </a:effectLst>
        </p:spPr>
      </p:pic>
      <p:pic>
        <p:nvPicPr>
          <p:cNvPr id="4100" name="Picture 4" descr="139 Complaint Restaurant Stock Vectors ...">
            <a:extLst>
              <a:ext uri="{FF2B5EF4-FFF2-40B4-BE49-F238E27FC236}">
                <a16:creationId xmlns:a16="http://schemas.microsoft.com/office/drawing/2014/main" id="{327E211F-276E-86B0-1ACE-9D146C9F593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8000"/>
                    </a14:imgEffect>
                  </a14:imgLayer>
                </a14:imgProps>
              </a:ext>
              <a:ext uri="{28A0092B-C50C-407E-A947-70E740481C1C}">
                <a14:useLocalDpi xmlns:a14="http://schemas.microsoft.com/office/drawing/2010/main" val="0"/>
              </a:ext>
            </a:extLst>
          </a:blip>
          <a:srcRect/>
          <a:stretch>
            <a:fillRect/>
          </a:stretch>
        </p:blipFill>
        <p:spPr bwMode="auto">
          <a:xfrm>
            <a:off x="7433708" y="4037715"/>
            <a:ext cx="3739735" cy="18567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29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8EEB1-831D-197C-D70C-FF1BC5CE1B3A}"/>
              </a:ext>
            </a:extLst>
          </p:cNvPr>
          <p:cNvSpPr txBox="1"/>
          <p:nvPr/>
        </p:nvSpPr>
        <p:spPr>
          <a:xfrm>
            <a:off x="186611" y="509788"/>
            <a:ext cx="11818777" cy="169277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28 .Find consumers who prefer 'Mexican' cuisine, list those consumers (Consumer ID) who have not rated any restaurant listed in the Highly Rated Mexican Restaurants view.</a:t>
            </a:r>
            <a:br>
              <a:rPr lang="en-US" sz="2600" dirty="0">
                <a:latin typeface="Calibri" panose="020F0502020204030204" pitchFamily="34" charset="0"/>
                <a:cs typeface="Calibri" panose="020F0502020204030204" pitchFamily="34" charset="0"/>
              </a:rPr>
            </a:br>
            <a:endParaRPr lang="en-US" sz="26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F3A3745-68FE-5C2D-1660-BBAD67C45F6E}"/>
              </a:ext>
            </a:extLst>
          </p:cNvPr>
          <p:cNvPicPr>
            <a:picLocks noChangeAspect="1"/>
          </p:cNvPicPr>
          <p:nvPr/>
        </p:nvPicPr>
        <p:blipFill>
          <a:blip r:embed="rId2"/>
          <a:stretch>
            <a:fillRect/>
          </a:stretch>
        </p:blipFill>
        <p:spPr>
          <a:xfrm>
            <a:off x="288532" y="1939913"/>
            <a:ext cx="7448550" cy="425392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D8E9895-8E31-9B4B-8898-B358BEEC2C72}"/>
              </a:ext>
            </a:extLst>
          </p:cNvPr>
          <p:cNvPicPr>
            <a:picLocks noChangeAspect="1"/>
          </p:cNvPicPr>
          <p:nvPr/>
        </p:nvPicPr>
        <p:blipFill>
          <a:blip r:embed="rId3"/>
          <a:stretch>
            <a:fillRect/>
          </a:stretch>
        </p:blipFill>
        <p:spPr>
          <a:xfrm>
            <a:off x="8716286" y="1939913"/>
            <a:ext cx="2619375" cy="2390775"/>
          </a:xfrm>
          <a:prstGeom prst="rect">
            <a:avLst/>
          </a:prstGeom>
          <a:ln>
            <a:noFill/>
          </a:ln>
          <a:effectLst>
            <a:outerShdw blurRad="292100" dist="139700" dir="2700000" algn="tl" rotWithShape="0">
              <a:srgbClr val="333333">
                <a:alpha val="65000"/>
              </a:srgbClr>
            </a:outerShdw>
          </a:effectLst>
        </p:spPr>
      </p:pic>
      <p:pic>
        <p:nvPicPr>
          <p:cNvPr id="10242" name="Picture 2" descr="Mexican Food Vocabulary: Understanding ...">
            <a:extLst>
              <a:ext uri="{FF2B5EF4-FFF2-40B4-BE49-F238E27FC236}">
                <a16:creationId xmlns:a16="http://schemas.microsoft.com/office/drawing/2014/main" id="{A2042FD5-9BCD-8D85-7810-6644EA7C4FAC}"/>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8716285" y="4450763"/>
            <a:ext cx="2619375" cy="17430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9656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32F3B5-D630-08AD-F268-C474882CCB0F}"/>
              </a:ext>
            </a:extLst>
          </p:cNvPr>
          <p:cNvSpPr txBox="1"/>
          <p:nvPr/>
        </p:nvSpPr>
        <p:spPr>
          <a:xfrm>
            <a:off x="398834" y="350195"/>
            <a:ext cx="11585643" cy="1692771"/>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29.Create a stored procedure Get Restaurant Ratings Above Threshold that accepts a Restaurant ID and a minimum Overall Rating as input. It should return the Consumer ID, Overall Rating, Food Rating, and Service Rating for that restaurant where the Overall Rating meets or exceeds the threshold.</a:t>
            </a:r>
          </a:p>
        </p:txBody>
      </p:sp>
      <p:pic>
        <p:nvPicPr>
          <p:cNvPr id="5" name="Picture 4">
            <a:extLst>
              <a:ext uri="{FF2B5EF4-FFF2-40B4-BE49-F238E27FC236}">
                <a16:creationId xmlns:a16="http://schemas.microsoft.com/office/drawing/2014/main" id="{38DCAE17-CEA6-20A1-2672-F14EBDD52151}"/>
              </a:ext>
            </a:extLst>
          </p:cNvPr>
          <p:cNvPicPr>
            <a:picLocks noChangeAspect="1"/>
          </p:cNvPicPr>
          <p:nvPr/>
        </p:nvPicPr>
        <p:blipFill>
          <a:blip r:embed="rId2"/>
          <a:stretch>
            <a:fillRect/>
          </a:stretch>
        </p:blipFill>
        <p:spPr>
          <a:xfrm>
            <a:off x="398833" y="2286000"/>
            <a:ext cx="6726585" cy="397692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CC2E0D5-4CD2-6B1B-FACF-82A54E903903}"/>
              </a:ext>
            </a:extLst>
          </p:cNvPr>
          <p:cNvPicPr>
            <a:picLocks noChangeAspect="1"/>
          </p:cNvPicPr>
          <p:nvPr/>
        </p:nvPicPr>
        <p:blipFill>
          <a:blip r:embed="rId3"/>
          <a:stretch>
            <a:fillRect/>
          </a:stretch>
        </p:blipFill>
        <p:spPr>
          <a:xfrm>
            <a:off x="7432903" y="2286000"/>
            <a:ext cx="4360263" cy="2529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5314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44F73F-7061-B5F8-7023-13BDE370B46E}"/>
              </a:ext>
            </a:extLst>
          </p:cNvPr>
          <p:cNvSpPr txBox="1"/>
          <p:nvPr/>
        </p:nvSpPr>
        <p:spPr>
          <a:xfrm>
            <a:off x="426292" y="467114"/>
            <a:ext cx="595788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40834431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F584988-5D26-B2DA-8BCF-D2528CEA1F89}"/>
              </a:ext>
            </a:extLst>
          </p:cNvPr>
          <p:cNvSpPr>
            <a:spLocks noChangeAspect="1" noChangeArrowheads="1"/>
          </p:cNvSpPr>
          <p:nvPr/>
        </p:nvSpPr>
        <p:spPr bwMode="auto">
          <a:xfrm>
            <a:off x="5943599" y="3276599"/>
            <a:ext cx="3704253" cy="37042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ign from a string&#10;&#10;AI-generated content may be incorrect.">
            <a:extLst>
              <a:ext uri="{FF2B5EF4-FFF2-40B4-BE49-F238E27FC236}">
                <a16:creationId xmlns:a16="http://schemas.microsoft.com/office/drawing/2014/main" id="{ED61D922-2DCA-ABD7-A9D7-711746E2D6D8}"/>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48273722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FD6-B5DF-4ED3-46E5-A1ECDE812059}"/>
              </a:ext>
            </a:extLst>
          </p:cNvPr>
          <p:cNvSpPr>
            <a:spLocks noGrp="1"/>
          </p:cNvSpPr>
          <p:nvPr>
            <p:ph type="ctrTitle"/>
          </p:nvPr>
        </p:nvSpPr>
        <p:spPr>
          <a:xfrm>
            <a:off x="2897633" y="510883"/>
            <a:ext cx="5290710" cy="863015"/>
          </a:xfrm>
        </p:spPr>
        <p:txBody>
          <a:bodyPr>
            <a:normAutofit fontScale="90000"/>
          </a:bodyPr>
          <a:lstStyle/>
          <a:p>
            <a:r>
              <a:rPr lang="en-US" sz="3600" b="1" dirty="0">
                <a:latin typeface="Times New Roman" panose="02020603050405020304" pitchFamily="18" charset="0"/>
                <a:cs typeface="Times New Roman" panose="02020603050405020304" pitchFamily="18" charset="0"/>
              </a:rPr>
              <a:t>PROBLEM STATEMENT</a:t>
            </a:r>
          </a:p>
        </p:txBody>
      </p:sp>
      <p:sp>
        <p:nvSpPr>
          <p:cNvPr id="3" name="Subtitle 2">
            <a:extLst>
              <a:ext uri="{FF2B5EF4-FFF2-40B4-BE49-F238E27FC236}">
                <a16:creationId xmlns:a16="http://schemas.microsoft.com/office/drawing/2014/main" id="{CDFDD4F4-F4D4-2395-BE9C-FE124A3329E8}"/>
              </a:ext>
            </a:extLst>
          </p:cNvPr>
          <p:cNvSpPr>
            <a:spLocks noGrp="1"/>
          </p:cNvSpPr>
          <p:nvPr>
            <p:ph type="subTitle" idx="1"/>
          </p:nvPr>
        </p:nvSpPr>
        <p:spPr>
          <a:xfrm>
            <a:off x="0" y="914400"/>
            <a:ext cx="12280489" cy="5535561"/>
          </a:xfrm>
        </p:spPr>
        <p:txBody>
          <a:bodyPr>
            <a:noAutofit/>
          </a:bodyPr>
          <a:lstStyle/>
          <a:p>
            <a:pPr algn="just"/>
            <a:r>
              <a:rPr lang="en-US" dirty="0"/>
              <a:t> </a:t>
            </a:r>
          </a:p>
          <a:p>
            <a:pPr algn="just"/>
            <a:r>
              <a:rPr lang="en-US" dirty="0"/>
              <a:t>           In the fast-paced environment of a restaurant, managing and analyzing large volumes of</a:t>
            </a:r>
          </a:p>
          <a:p>
            <a:pPr algn="just"/>
            <a:r>
              <a:rPr lang="en-US" dirty="0"/>
              <a:t> data related to menu items, customers, orders, and inventory is critical for efficient operations</a:t>
            </a:r>
          </a:p>
          <a:p>
            <a:pPr algn="just"/>
            <a:r>
              <a:rPr lang="en-US" dirty="0"/>
              <a:t> and informed decision-making. This project aims to design and implement a relational</a:t>
            </a:r>
          </a:p>
          <a:p>
            <a:pPr algn="just"/>
            <a:r>
              <a:rPr lang="en-US" dirty="0"/>
              <a:t> database system that captures essential restaurant activities and enables users to retrieve and</a:t>
            </a:r>
          </a:p>
          <a:p>
            <a:pPr algn="just"/>
            <a:r>
              <a:rPr lang="en-US" dirty="0"/>
              <a:t> analyze data through SQL. The system will support complex queries to uncover key business</a:t>
            </a:r>
          </a:p>
          <a:p>
            <a:pPr algn="just"/>
            <a:r>
              <a:rPr lang="en-US" dirty="0"/>
              <a:t> insights, such as top-selling menu items, high-value customers, and revenue patterns,</a:t>
            </a:r>
          </a:p>
          <a:p>
            <a:pPr algn="just"/>
            <a:r>
              <a:rPr lang="en-US" dirty="0"/>
              <a:t> Restaurants that have franchises in different cities. </a:t>
            </a:r>
          </a:p>
          <a:p>
            <a:pPr algn="just"/>
            <a:r>
              <a:rPr lang="en-US" dirty="0"/>
              <a:t>Restaurants with high overall ratings. Consumers who prefer American cuisine and have medium</a:t>
            </a:r>
          </a:p>
          <a:p>
            <a:pPr algn="just"/>
            <a:r>
              <a:rPr lang="en-US" dirty="0"/>
              <a:t>budget. Restaurants that serve wine &amp; beer at medium price. And many more insights  while</a:t>
            </a:r>
          </a:p>
          <a:p>
            <a:pPr algn="just"/>
            <a:r>
              <a:rPr lang="en-US" dirty="0"/>
              <a:t>reinforcing practical SQL skills including joins, where clause ,order of execution ,View , store</a:t>
            </a:r>
          </a:p>
          <a:p>
            <a:pPr algn="just"/>
            <a:r>
              <a:rPr lang="en-US" dirty="0"/>
              <a:t>procedure.</a:t>
            </a:r>
          </a:p>
          <a:p>
            <a:pPr algn="just"/>
            <a:endParaRPr lang="en-US" dirty="0"/>
          </a:p>
        </p:txBody>
      </p:sp>
    </p:spTree>
    <p:extLst>
      <p:ext uri="{BB962C8B-B14F-4D97-AF65-F5344CB8AC3E}">
        <p14:creationId xmlns:p14="http://schemas.microsoft.com/office/powerpoint/2010/main" val="326959982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620D-8811-E01E-42CA-3DFFF8046D9A}"/>
              </a:ext>
            </a:extLst>
          </p:cNvPr>
          <p:cNvSpPr>
            <a:spLocks noGrp="1"/>
          </p:cNvSpPr>
          <p:nvPr>
            <p:ph type="ctrTitle"/>
          </p:nvPr>
        </p:nvSpPr>
        <p:spPr>
          <a:xfrm>
            <a:off x="4389137" y="478253"/>
            <a:ext cx="2321707" cy="720852"/>
          </a:xfrm>
        </p:spPr>
        <p:txBody>
          <a:bodyPr>
            <a:normAutofit/>
          </a:bodyPr>
          <a:lstStyle/>
          <a:p>
            <a:r>
              <a:rPr lang="en-US" sz="3600" b="1" dirty="0">
                <a:latin typeface="Times New Roman" panose="02020603050405020304" pitchFamily="18" charset="0"/>
                <a:cs typeface="Times New Roman" panose="02020603050405020304" pitchFamily="18" charset="0"/>
              </a:rPr>
              <a:t>TABLES</a:t>
            </a:r>
          </a:p>
        </p:txBody>
      </p:sp>
      <p:pic>
        <p:nvPicPr>
          <p:cNvPr id="9" name="Picture 8" descr="A screenshot of a computer code&#10;&#10;AI-generated content may be incorrect.">
            <a:extLst>
              <a:ext uri="{FF2B5EF4-FFF2-40B4-BE49-F238E27FC236}">
                <a16:creationId xmlns:a16="http://schemas.microsoft.com/office/drawing/2014/main" id="{3FBA2A4A-B2D5-F093-948C-903EF2886459}"/>
              </a:ext>
            </a:extLst>
          </p:cNvPr>
          <p:cNvPicPr>
            <a:picLocks noChangeAspect="1"/>
          </p:cNvPicPr>
          <p:nvPr/>
        </p:nvPicPr>
        <p:blipFill>
          <a:blip r:embed="rId2"/>
          <a:stretch>
            <a:fillRect/>
          </a:stretch>
        </p:blipFill>
        <p:spPr>
          <a:xfrm>
            <a:off x="415374" y="1712019"/>
            <a:ext cx="4343400" cy="4445000"/>
          </a:xfrm>
          <a:prstGeom prst="rect">
            <a:avLst/>
          </a:prstGeom>
          <a:ln>
            <a:noFill/>
          </a:ln>
          <a:effectLst>
            <a:outerShdw blurRad="292100" dist="139700" dir="2700000" algn="tl" rotWithShape="0">
              <a:srgbClr val="333333">
                <a:alpha val="65000"/>
              </a:srgbClr>
            </a:outerShdw>
          </a:effectLst>
        </p:spPr>
      </p:pic>
      <p:pic>
        <p:nvPicPr>
          <p:cNvPr id="14" name="Picture 13" descr="A close-up of a computer code&#10;&#10;AI-generated content may be incorrect.">
            <a:extLst>
              <a:ext uri="{FF2B5EF4-FFF2-40B4-BE49-F238E27FC236}">
                <a16:creationId xmlns:a16="http://schemas.microsoft.com/office/drawing/2014/main" id="{F48421CD-3F30-FF43-6209-9FF05EC5E7DC}"/>
              </a:ext>
            </a:extLst>
          </p:cNvPr>
          <p:cNvPicPr>
            <a:picLocks noChangeAspect="1"/>
          </p:cNvPicPr>
          <p:nvPr/>
        </p:nvPicPr>
        <p:blipFill>
          <a:blip r:embed="rId3"/>
          <a:stretch>
            <a:fillRect/>
          </a:stretch>
        </p:blipFill>
        <p:spPr>
          <a:xfrm>
            <a:off x="5695905" y="1712019"/>
            <a:ext cx="5588000" cy="205740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7B568674-EA17-E996-FBD1-93AE7D99388E}"/>
              </a:ext>
            </a:extLst>
          </p:cNvPr>
          <p:cNvSpPr txBox="1"/>
          <p:nvPr/>
        </p:nvSpPr>
        <p:spPr>
          <a:xfrm>
            <a:off x="415374" y="1407042"/>
            <a:ext cx="4982976" cy="307777"/>
          </a:xfrm>
          <a:prstGeom prst="rect">
            <a:avLst/>
          </a:prstGeom>
          <a:noFill/>
        </p:spPr>
        <p:txBody>
          <a:bodyPr wrap="square" rtlCol="0">
            <a:spAutoFit/>
          </a:bodyPr>
          <a:lstStyle/>
          <a:p>
            <a:r>
              <a:rPr lang="en-US" b="1" dirty="0"/>
              <a:t>CONSUMERS TABLE</a:t>
            </a:r>
          </a:p>
        </p:txBody>
      </p:sp>
      <p:sp>
        <p:nvSpPr>
          <p:cNvPr id="16" name="TextBox 15">
            <a:extLst>
              <a:ext uri="{FF2B5EF4-FFF2-40B4-BE49-F238E27FC236}">
                <a16:creationId xmlns:a16="http://schemas.microsoft.com/office/drawing/2014/main" id="{A528915B-DFB6-A6A0-9030-EBCE73A758B4}"/>
              </a:ext>
            </a:extLst>
          </p:cNvPr>
          <p:cNvSpPr txBox="1"/>
          <p:nvPr/>
        </p:nvSpPr>
        <p:spPr>
          <a:xfrm>
            <a:off x="5549990" y="1361185"/>
            <a:ext cx="4273826" cy="307777"/>
          </a:xfrm>
          <a:prstGeom prst="rect">
            <a:avLst/>
          </a:prstGeom>
          <a:noFill/>
        </p:spPr>
        <p:txBody>
          <a:bodyPr wrap="square" rtlCol="0">
            <a:spAutoFit/>
          </a:bodyPr>
          <a:lstStyle/>
          <a:p>
            <a:r>
              <a:rPr lang="en-US" b="1" dirty="0"/>
              <a:t>CONSUMER PREFERENCE TABLE</a:t>
            </a:r>
          </a:p>
        </p:txBody>
      </p:sp>
    </p:spTree>
    <p:extLst>
      <p:ext uri="{BB962C8B-B14F-4D97-AF65-F5344CB8AC3E}">
        <p14:creationId xmlns:p14="http://schemas.microsoft.com/office/powerpoint/2010/main" val="258765351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C344A6D1-6EBE-8877-DC43-1BE0D9E84E25}"/>
              </a:ext>
            </a:extLst>
          </p:cNvPr>
          <p:cNvPicPr>
            <a:picLocks noChangeAspect="1"/>
          </p:cNvPicPr>
          <p:nvPr/>
        </p:nvPicPr>
        <p:blipFill>
          <a:blip r:embed="rId2"/>
          <a:stretch>
            <a:fillRect/>
          </a:stretch>
        </p:blipFill>
        <p:spPr>
          <a:xfrm>
            <a:off x="104556" y="929123"/>
            <a:ext cx="4157393" cy="514456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FED286A3-FE2C-142C-FEC0-664CDD2AAEB1}"/>
              </a:ext>
            </a:extLst>
          </p:cNvPr>
          <p:cNvSpPr txBox="1"/>
          <p:nvPr/>
        </p:nvSpPr>
        <p:spPr>
          <a:xfrm>
            <a:off x="72120" y="630424"/>
            <a:ext cx="2584174" cy="307777"/>
          </a:xfrm>
          <a:prstGeom prst="rect">
            <a:avLst/>
          </a:prstGeom>
          <a:noFill/>
        </p:spPr>
        <p:txBody>
          <a:bodyPr wrap="square" rtlCol="0">
            <a:spAutoFit/>
          </a:bodyPr>
          <a:lstStyle/>
          <a:p>
            <a:r>
              <a:rPr lang="en-US" b="1" dirty="0"/>
              <a:t>RESTAURANTS TABLE</a:t>
            </a:r>
          </a:p>
        </p:txBody>
      </p:sp>
      <p:pic>
        <p:nvPicPr>
          <p:cNvPr id="14" name="Picture 13" descr="A computer code with text&#10;&#10;AI-generated content may be incorrect.">
            <a:extLst>
              <a:ext uri="{FF2B5EF4-FFF2-40B4-BE49-F238E27FC236}">
                <a16:creationId xmlns:a16="http://schemas.microsoft.com/office/drawing/2014/main" id="{237640A0-8124-5E72-00C3-643321A5FF81}"/>
              </a:ext>
            </a:extLst>
          </p:cNvPr>
          <p:cNvPicPr>
            <a:picLocks noChangeAspect="1"/>
          </p:cNvPicPr>
          <p:nvPr/>
        </p:nvPicPr>
        <p:blipFill>
          <a:blip r:embed="rId3"/>
          <a:stretch>
            <a:fillRect/>
          </a:stretch>
        </p:blipFill>
        <p:spPr>
          <a:xfrm>
            <a:off x="4343888" y="929123"/>
            <a:ext cx="4419600" cy="2235200"/>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D7AC75D-52EE-1187-11C6-E94F41E083BD}"/>
              </a:ext>
            </a:extLst>
          </p:cNvPr>
          <p:cNvSpPr txBox="1"/>
          <p:nvPr/>
        </p:nvSpPr>
        <p:spPr>
          <a:xfrm>
            <a:off x="4261949" y="630424"/>
            <a:ext cx="3814261" cy="307777"/>
          </a:xfrm>
          <a:prstGeom prst="rect">
            <a:avLst/>
          </a:prstGeom>
          <a:noFill/>
        </p:spPr>
        <p:txBody>
          <a:bodyPr wrap="square" rtlCol="0">
            <a:spAutoFit/>
          </a:bodyPr>
          <a:lstStyle/>
          <a:p>
            <a:r>
              <a:rPr lang="en-US" b="1" dirty="0"/>
              <a:t>RESTAURANT CUISINES TABLE</a:t>
            </a:r>
          </a:p>
        </p:txBody>
      </p:sp>
      <p:pic>
        <p:nvPicPr>
          <p:cNvPr id="17" name="Picture 16" descr="A close-up of a computer screen&#10;&#10;AI-generated content may be incorrect.">
            <a:extLst>
              <a:ext uri="{FF2B5EF4-FFF2-40B4-BE49-F238E27FC236}">
                <a16:creationId xmlns:a16="http://schemas.microsoft.com/office/drawing/2014/main" id="{8907F36E-BDF6-C132-3DB4-2B166D8907EB}"/>
              </a:ext>
            </a:extLst>
          </p:cNvPr>
          <p:cNvPicPr>
            <a:picLocks noChangeAspect="1"/>
          </p:cNvPicPr>
          <p:nvPr/>
        </p:nvPicPr>
        <p:blipFill>
          <a:blip r:embed="rId4"/>
          <a:stretch>
            <a:fillRect/>
          </a:stretch>
        </p:blipFill>
        <p:spPr>
          <a:xfrm>
            <a:off x="4366504" y="3656110"/>
            <a:ext cx="7772400" cy="2417577"/>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DF5D93ED-D63D-CEC9-F804-2F06E521092A}"/>
              </a:ext>
            </a:extLst>
          </p:cNvPr>
          <p:cNvSpPr txBox="1"/>
          <p:nvPr/>
        </p:nvSpPr>
        <p:spPr>
          <a:xfrm>
            <a:off x="4294385" y="3364616"/>
            <a:ext cx="4139595" cy="307777"/>
          </a:xfrm>
          <a:prstGeom prst="rect">
            <a:avLst/>
          </a:prstGeom>
          <a:noFill/>
        </p:spPr>
        <p:txBody>
          <a:bodyPr wrap="square" rtlCol="0">
            <a:spAutoFit/>
          </a:bodyPr>
          <a:lstStyle/>
          <a:p>
            <a:r>
              <a:rPr lang="en-US" b="1" dirty="0"/>
              <a:t>RATINGS TABLE</a:t>
            </a:r>
          </a:p>
        </p:txBody>
      </p:sp>
    </p:spTree>
    <p:extLst>
      <p:ext uri="{BB962C8B-B14F-4D97-AF65-F5344CB8AC3E}">
        <p14:creationId xmlns:p14="http://schemas.microsoft.com/office/powerpoint/2010/main" val="661629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454E-EE2D-8768-D317-395A0AF3A0CB}"/>
              </a:ext>
            </a:extLst>
          </p:cNvPr>
          <p:cNvSpPr>
            <a:spLocks noGrp="1"/>
          </p:cNvSpPr>
          <p:nvPr>
            <p:ph type="ctrTitle"/>
          </p:nvPr>
        </p:nvSpPr>
        <p:spPr>
          <a:xfrm>
            <a:off x="3680316" y="364124"/>
            <a:ext cx="3649589" cy="766758"/>
          </a:xfrm>
        </p:spPr>
        <p:txBody>
          <a:bodyPr>
            <a:normAutofit/>
          </a:bodyPr>
          <a:lstStyle/>
          <a:p>
            <a:r>
              <a:rPr lang="en-US" sz="3600" b="1" dirty="0">
                <a:latin typeface="Times New Roman" panose="02020603050405020304" pitchFamily="18" charset="0"/>
                <a:cs typeface="Times New Roman" panose="02020603050405020304" pitchFamily="18" charset="0"/>
              </a:rPr>
              <a:t>ER DIAGRAM</a:t>
            </a:r>
          </a:p>
        </p:txBody>
      </p:sp>
      <p:pic>
        <p:nvPicPr>
          <p:cNvPr id="13" name="Picture 12" descr="A diagram of a restaurant&#10;&#10;AI-generated content may be incorrect.">
            <a:extLst>
              <a:ext uri="{FF2B5EF4-FFF2-40B4-BE49-F238E27FC236}">
                <a16:creationId xmlns:a16="http://schemas.microsoft.com/office/drawing/2014/main" id="{85B25538-8F9E-1E9B-4BF8-95983EBBA4FA}"/>
              </a:ext>
            </a:extLst>
          </p:cNvPr>
          <p:cNvPicPr>
            <a:picLocks noChangeAspect="1"/>
          </p:cNvPicPr>
          <p:nvPr/>
        </p:nvPicPr>
        <p:blipFill>
          <a:blip r:embed="rId2"/>
          <a:stretch>
            <a:fillRect/>
          </a:stretch>
        </p:blipFill>
        <p:spPr>
          <a:xfrm>
            <a:off x="1127034" y="1270614"/>
            <a:ext cx="8756151" cy="4870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4361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664C-8BC2-CCDD-BC83-70F91386AB9C}"/>
              </a:ext>
            </a:extLst>
          </p:cNvPr>
          <p:cNvSpPr>
            <a:spLocks noGrp="1"/>
          </p:cNvSpPr>
          <p:nvPr>
            <p:ph type="ctrTitle"/>
          </p:nvPr>
        </p:nvSpPr>
        <p:spPr>
          <a:xfrm>
            <a:off x="4303106" y="330314"/>
            <a:ext cx="2440978" cy="670136"/>
          </a:xfrm>
        </p:spPr>
        <p:txBody>
          <a:bodyPr>
            <a:normAutofit/>
          </a:bodyPr>
          <a:lstStyle/>
          <a:p>
            <a:r>
              <a:rPr lang="en-US" sz="3600" b="1" dirty="0">
                <a:latin typeface="Times New Roman" panose="02020603050405020304" pitchFamily="18" charset="0"/>
                <a:cs typeface="Times New Roman" panose="02020603050405020304" pitchFamily="18" charset="0"/>
              </a:rPr>
              <a:t>QUERIES</a:t>
            </a:r>
          </a:p>
        </p:txBody>
      </p:sp>
      <p:pic>
        <p:nvPicPr>
          <p:cNvPr id="11" name="Picture 10" descr="A screenshot of a computer&#10;&#10;AI-generated content may be incorrect.">
            <a:extLst>
              <a:ext uri="{FF2B5EF4-FFF2-40B4-BE49-F238E27FC236}">
                <a16:creationId xmlns:a16="http://schemas.microsoft.com/office/drawing/2014/main" id="{3BB85CF8-1E17-E40B-CA23-1F82E0D6BED9}"/>
              </a:ext>
            </a:extLst>
          </p:cNvPr>
          <p:cNvPicPr>
            <a:picLocks noChangeAspect="1"/>
          </p:cNvPicPr>
          <p:nvPr/>
        </p:nvPicPr>
        <p:blipFill>
          <a:blip r:embed="rId2"/>
          <a:stretch>
            <a:fillRect/>
          </a:stretch>
        </p:blipFill>
        <p:spPr>
          <a:xfrm>
            <a:off x="443594" y="3060398"/>
            <a:ext cx="8414655" cy="302944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EE2755BA-F777-9AD9-681F-503C8128522A}"/>
              </a:ext>
            </a:extLst>
          </p:cNvPr>
          <p:cNvSpPr txBox="1"/>
          <p:nvPr/>
        </p:nvSpPr>
        <p:spPr>
          <a:xfrm>
            <a:off x="253235" y="1102405"/>
            <a:ext cx="9173932" cy="492443"/>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1.List all details of consumers who live in the city of 'Cuernavaca'.</a:t>
            </a:r>
          </a:p>
        </p:txBody>
      </p:sp>
      <p:pic>
        <p:nvPicPr>
          <p:cNvPr id="14" name="Picture 13" descr="A close-up of a logo&#10;&#10;AI-generated content may be incorrect.">
            <a:extLst>
              <a:ext uri="{FF2B5EF4-FFF2-40B4-BE49-F238E27FC236}">
                <a16:creationId xmlns:a16="http://schemas.microsoft.com/office/drawing/2014/main" id="{D1473686-9B98-9348-649E-2DC37FED8931}"/>
              </a:ext>
            </a:extLst>
          </p:cNvPr>
          <p:cNvPicPr>
            <a:picLocks noChangeAspect="1"/>
          </p:cNvPicPr>
          <p:nvPr/>
        </p:nvPicPr>
        <p:blipFill>
          <a:blip r:embed="rId3"/>
          <a:stretch>
            <a:fillRect/>
          </a:stretch>
        </p:blipFill>
        <p:spPr>
          <a:xfrm>
            <a:off x="443595" y="1798759"/>
            <a:ext cx="5080000" cy="9271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ADD6D2C-9032-9DC3-D5AC-6777A7FCF979}"/>
              </a:ext>
            </a:extLst>
          </p:cNvPr>
          <p:cNvPicPr>
            <a:picLocks noChangeAspect="1"/>
          </p:cNvPicPr>
          <p:nvPr/>
        </p:nvPicPr>
        <p:blipFill>
          <a:blip r:embed="rId4">
            <a:alphaModFix amt="70000"/>
          </a:blip>
          <a:stretch>
            <a:fillRect/>
          </a:stretch>
        </p:blipFill>
        <p:spPr>
          <a:xfrm>
            <a:off x="9125339" y="1798759"/>
            <a:ext cx="3066661" cy="2114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3899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09DA02C-A7A8-DB8D-2F15-0CA9F3F76364}"/>
              </a:ext>
            </a:extLst>
          </p:cNvPr>
          <p:cNvSpPr txBox="1"/>
          <p:nvPr/>
        </p:nvSpPr>
        <p:spPr>
          <a:xfrm>
            <a:off x="347481" y="364219"/>
            <a:ext cx="11448325" cy="1292662"/>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2.Find the Consumer ID, Age, and Occupation of all consumers who are 'Students' AND are 'Smokers'.</a:t>
            </a:r>
          </a:p>
          <a:p>
            <a:endParaRPr lang="en-US" sz="26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673C3C1A-26B8-6426-333C-5CF93CA06C14}"/>
              </a:ext>
            </a:extLst>
          </p:cNvPr>
          <p:cNvPicPr>
            <a:picLocks noChangeAspect="1"/>
          </p:cNvPicPr>
          <p:nvPr/>
        </p:nvPicPr>
        <p:blipFill>
          <a:blip r:embed="rId2"/>
          <a:stretch>
            <a:fillRect/>
          </a:stretch>
        </p:blipFill>
        <p:spPr>
          <a:xfrm>
            <a:off x="347481" y="1474973"/>
            <a:ext cx="7772400" cy="896343"/>
          </a:xfrm>
          <a:prstGeom prst="rect">
            <a:avLst/>
          </a:prstGeom>
          <a:ln>
            <a:noFill/>
          </a:ln>
          <a:effectLst>
            <a:outerShdw blurRad="292100" dist="139700" dir="2700000" algn="tl" rotWithShape="0">
              <a:srgbClr val="333333">
                <a:alpha val="65000"/>
              </a:srgbClr>
            </a:outerShdw>
          </a:effectLst>
        </p:spPr>
      </p:pic>
      <p:pic>
        <p:nvPicPr>
          <p:cNvPr id="14" name="Picture 13" descr="A table with numbers and a number on it&#10;&#10;AI-generated content may be incorrect.">
            <a:extLst>
              <a:ext uri="{FF2B5EF4-FFF2-40B4-BE49-F238E27FC236}">
                <a16:creationId xmlns:a16="http://schemas.microsoft.com/office/drawing/2014/main" id="{3ACD602C-3839-8F60-EA0D-338FEA87C9BA}"/>
              </a:ext>
            </a:extLst>
          </p:cNvPr>
          <p:cNvPicPr>
            <a:picLocks noChangeAspect="1"/>
          </p:cNvPicPr>
          <p:nvPr/>
        </p:nvPicPr>
        <p:blipFill>
          <a:blip r:embed="rId3"/>
          <a:stretch>
            <a:fillRect/>
          </a:stretch>
        </p:blipFill>
        <p:spPr>
          <a:xfrm>
            <a:off x="370688" y="2528743"/>
            <a:ext cx="5725301" cy="345739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EBD9AF4-228D-EEF9-2811-2F8AEE6DAD48}"/>
              </a:ext>
            </a:extLst>
          </p:cNvPr>
          <p:cNvPicPr>
            <a:picLocks noChangeAspect="1"/>
          </p:cNvPicPr>
          <p:nvPr/>
        </p:nvPicPr>
        <p:blipFill>
          <a:blip r:embed="rId4">
            <a:alphaModFix amt="70000"/>
          </a:blip>
          <a:stretch>
            <a:fillRect/>
          </a:stretch>
        </p:blipFill>
        <p:spPr>
          <a:xfrm>
            <a:off x="6797615" y="2528743"/>
            <a:ext cx="4931659" cy="24619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020522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2967</TotalTime>
  <Words>1273</Words>
  <Application>Microsoft Office PowerPoint</Application>
  <PresentationFormat>Widescreen</PresentationFormat>
  <Paragraphs>85</Paragraphs>
  <Slides>38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Calibri</vt:lpstr>
      <vt:lpstr>Arial</vt:lpstr>
      <vt:lpstr>Times New Roman</vt:lpstr>
      <vt:lpstr>Office Theme</vt:lpstr>
      <vt:lpstr>PowerPoint Presentation</vt:lpstr>
      <vt:lpstr>TABLE OF CONTENT</vt:lpstr>
      <vt:lpstr>INTRODUCTION</vt:lpstr>
      <vt:lpstr>PROBLEM STATEMENT</vt:lpstr>
      <vt:lpstr>TABLES</vt:lpstr>
      <vt:lpstr>PowerPoint Presentation</vt:lpstr>
      <vt:lpstr>ER DIAGRAM</vt:lpstr>
      <vt:lpstr>QUERIES</vt:lpstr>
      <vt:lpstr>PowerPoint Presentation</vt:lpstr>
      <vt:lpstr>PowerPoint Presentation</vt:lpstr>
      <vt:lpstr>4.Find the names and cities of all restaurants that are part of a 'Franchise'.</vt:lpstr>
      <vt:lpstr>5.Show the Consumer ID, Restaurant ID, and Overall Rating for all ratings   where the Overall Rating was 'Highly Satisfactory' (which corresponds to a value of 2, according to the data dictionary).</vt:lpstr>
      <vt:lpstr>6.List the names and cities of all restaurants that have an Overall Rating of 2 (Highly Satisfactory) from at least one consumer.</vt:lpstr>
      <vt:lpstr>7.Find the Consumer ID and Age of consumers who have rated restaurants  located in 'San Luis Potosi'.</vt:lpstr>
      <vt:lpstr>8.List the names of restaurants that serve 'Mexican' cuisine and have been rated by consumer 'U1001'.</vt:lpstr>
      <vt:lpstr>9.Find all details of consumers who prefer 'American' cuisine and have a 'Medium' budget.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Joshna Kamatham</cp:lastModifiedBy>
  <cp:revision>67</cp:revision>
  <dcterms:created xsi:type="dcterms:W3CDTF">2021-02-16T05:19:01Z</dcterms:created>
  <dcterms:modified xsi:type="dcterms:W3CDTF">2025-08-20T14:25:02Z</dcterms:modified>
</cp:coreProperties>
</file>